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notesMasterIdLst>
    <p:notesMasterId r:id="rId23"/>
  </p:notesMasterIdLst>
  <p:sldIdLst>
    <p:sldId id="256" r:id="rId2"/>
    <p:sldId id="268" r:id="rId3"/>
    <p:sldId id="274" r:id="rId4"/>
    <p:sldId id="275" r:id="rId5"/>
    <p:sldId id="276" r:id="rId6"/>
    <p:sldId id="277" r:id="rId7"/>
    <p:sldId id="278" r:id="rId8"/>
    <p:sldId id="279" r:id="rId9"/>
    <p:sldId id="280" r:id="rId10"/>
    <p:sldId id="286" r:id="rId11"/>
    <p:sldId id="288" r:id="rId12"/>
    <p:sldId id="284" r:id="rId13"/>
    <p:sldId id="289" r:id="rId14"/>
    <p:sldId id="285" r:id="rId15"/>
    <p:sldId id="292" r:id="rId16"/>
    <p:sldId id="290" r:id="rId17"/>
    <p:sldId id="287" r:id="rId18"/>
    <p:sldId id="291" r:id="rId19"/>
    <p:sldId id="282" r:id="rId20"/>
    <p:sldId id="281" r:id="rId21"/>
    <p:sldId id="26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77820D-9620-4521-92C4-A4BDFF8F3FC0}">
          <p14:sldIdLst>
            <p14:sldId id="256"/>
            <p14:sldId id="268"/>
            <p14:sldId id="274"/>
            <p14:sldId id="275"/>
            <p14:sldId id="276"/>
            <p14:sldId id="277"/>
            <p14:sldId id="278"/>
            <p14:sldId id="279"/>
            <p14:sldId id="280"/>
            <p14:sldId id="286"/>
            <p14:sldId id="288"/>
            <p14:sldId id="284"/>
            <p14:sldId id="289"/>
            <p14:sldId id="285"/>
            <p14:sldId id="292"/>
            <p14:sldId id="290"/>
            <p14:sldId id="287"/>
            <p14:sldId id="291"/>
            <p14:sldId id="282"/>
            <p14:sldId id="281"/>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A4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17B90E-D810-4A94-9D27-6A91659A3644}" type="doc">
      <dgm:prSet loTypeId="urn:microsoft.com/office/officeart/2005/8/layout/hierarchy4" loCatId="hierarchy" qsTypeId="urn:microsoft.com/office/officeart/2005/8/quickstyle/simple1" qsCatId="simple" csTypeId="urn:microsoft.com/office/officeart/2005/8/colors/accent0_2" csCatId="mainScheme" phldr="1"/>
      <dgm:spPr/>
      <dgm:t>
        <a:bodyPr/>
        <a:lstStyle/>
        <a:p>
          <a:endParaRPr lang="en-IN"/>
        </a:p>
      </dgm:t>
    </dgm:pt>
    <dgm:pt modelId="{7A7E6F1C-04C0-4435-BDE1-B777EE7B9F45}">
      <dgm:prSet phldrT="[Text]"/>
      <dgm:spPr/>
      <dgm:t>
        <a:bodyPr/>
        <a:lstStyle/>
        <a:p>
          <a:r>
            <a:rPr lang="en-IN" dirty="0"/>
            <a:t>Micro Controller</a:t>
          </a:r>
        </a:p>
      </dgm:t>
    </dgm:pt>
    <dgm:pt modelId="{E6896454-DC37-4328-B45E-E6B9B5E79F87}" type="parTrans" cxnId="{FEA0AB45-B300-44D4-8AAB-2A0B88321178}">
      <dgm:prSet/>
      <dgm:spPr/>
      <dgm:t>
        <a:bodyPr/>
        <a:lstStyle/>
        <a:p>
          <a:endParaRPr lang="en-IN"/>
        </a:p>
      </dgm:t>
    </dgm:pt>
    <dgm:pt modelId="{A845E6A0-A3C1-4989-8656-B7BCC54C149E}" type="sibTrans" cxnId="{FEA0AB45-B300-44D4-8AAB-2A0B88321178}">
      <dgm:prSet/>
      <dgm:spPr/>
      <dgm:t>
        <a:bodyPr/>
        <a:lstStyle/>
        <a:p>
          <a:endParaRPr lang="en-IN"/>
        </a:p>
      </dgm:t>
    </dgm:pt>
    <dgm:pt modelId="{E3BDB7EF-3C35-4108-BE5B-07A6E27E673F}">
      <dgm:prSet phldrT="[Text]"/>
      <dgm:spPr/>
      <dgm:t>
        <a:bodyPr/>
        <a:lstStyle/>
        <a:p>
          <a:r>
            <a:rPr lang="en-IN" dirty="0"/>
            <a:t>Sensor Unit</a:t>
          </a:r>
        </a:p>
      </dgm:t>
    </dgm:pt>
    <dgm:pt modelId="{B88161E3-CFD3-4D12-B8E1-7479A04049E3}" type="parTrans" cxnId="{309E37E0-4830-4B92-9B9B-25DA7675E5FE}">
      <dgm:prSet/>
      <dgm:spPr/>
      <dgm:t>
        <a:bodyPr/>
        <a:lstStyle/>
        <a:p>
          <a:endParaRPr lang="en-IN"/>
        </a:p>
      </dgm:t>
    </dgm:pt>
    <dgm:pt modelId="{6A210161-5CB0-4C11-A552-B19782A27962}" type="sibTrans" cxnId="{309E37E0-4830-4B92-9B9B-25DA7675E5FE}">
      <dgm:prSet/>
      <dgm:spPr/>
      <dgm:t>
        <a:bodyPr/>
        <a:lstStyle/>
        <a:p>
          <a:endParaRPr lang="en-IN"/>
        </a:p>
      </dgm:t>
    </dgm:pt>
    <dgm:pt modelId="{D1FF60FC-6F38-4711-AB4F-F9D4120F4AC7}">
      <dgm:prSet phldrT="[Text]"/>
      <dgm:spPr/>
      <dgm:t>
        <a:bodyPr/>
        <a:lstStyle/>
        <a:p>
          <a:r>
            <a:rPr lang="en-IN" dirty="0"/>
            <a:t>Motor Driving Unit</a:t>
          </a:r>
        </a:p>
      </dgm:t>
    </dgm:pt>
    <dgm:pt modelId="{84E25CF4-510C-463A-B92A-D2EBF53CE0F4}" type="parTrans" cxnId="{DB7BD336-103B-47A4-A78D-90E8886C090A}">
      <dgm:prSet/>
      <dgm:spPr/>
      <dgm:t>
        <a:bodyPr/>
        <a:lstStyle/>
        <a:p>
          <a:endParaRPr lang="en-IN"/>
        </a:p>
      </dgm:t>
    </dgm:pt>
    <dgm:pt modelId="{A67BF97E-FA28-4AB1-8371-80913995900C}" type="sibTrans" cxnId="{DB7BD336-103B-47A4-A78D-90E8886C090A}">
      <dgm:prSet/>
      <dgm:spPr/>
      <dgm:t>
        <a:bodyPr/>
        <a:lstStyle/>
        <a:p>
          <a:endParaRPr lang="en-IN"/>
        </a:p>
      </dgm:t>
    </dgm:pt>
    <dgm:pt modelId="{59C1036D-D804-4C9F-A5D3-E17A23273977}">
      <dgm:prSet phldrT="[Text]"/>
      <dgm:spPr/>
      <dgm:t>
        <a:bodyPr/>
        <a:lstStyle/>
        <a:p>
          <a:r>
            <a:rPr lang="en-IN" dirty="0"/>
            <a:t>Water Pumping Unit</a:t>
          </a:r>
        </a:p>
      </dgm:t>
    </dgm:pt>
    <dgm:pt modelId="{A2BE71B8-30EA-4F11-86D5-66038365C5DE}" type="parTrans" cxnId="{AE2C6C8B-B006-45DA-A046-7E5B943C550E}">
      <dgm:prSet/>
      <dgm:spPr/>
      <dgm:t>
        <a:bodyPr/>
        <a:lstStyle/>
        <a:p>
          <a:endParaRPr lang="en-IN"/>
        </a:p>
      </dgm:t>
    </dgm:pt>
    <dgm:pt modelId="{64652F8C-8FF3-47DE-975F-DFF64CC3EAC3}" type="sibTrans" cxnId="{AE2C6C8B-B006-45DA-A046-7E5B943C550E}">
      <dgm:prSet/>
      <dgm:spPr/>
      <dgm:t>
        <a:bodyPr/>
        <a:lstStyle/>
        <a:p>
          <a:endParaRPr lang="en-IN"/>
        </a:p>
      </dgm:t>
    </dgm:pt>
    <dgm:pt modelId="{755CE82B-6333-462E-9AA9-C638CBF6C215}" type="pres">
      <dgm:prSet presAssocID="{0E17B90E-D810-4A94-9D27-6A91659A3644}" presName="Name0" presStyleCnt="0">
        <dgm:presLayoutVars>
          <dgm:chPref val="1"/>
          <dgm:dir/>
          <dgm:animOne val="branch"/>
          <dgm:animLvl val="lvl"/>
          <dgm:resizeHandles/>
        </dgm:presLayoutVars>
      </dgm:prSet>
      <dgm:spPr/>
    </dgm:pt>
    <dgm:pt modelId="{CF1DFA5A-0755-411D-9937-9BB3253C4984}" type="pres">
      <dgm:prSet presAssocID="{7A7E6F1C-04C0-4435-BDE1-B777EE7B9F45}" presName="vertOne" presStyleCnt="0"/>
      <dgm:spPr/>
    </dgm:pt>
    <dgm:pt modelId="{38E29077-A61B-48A3-B200-72BC69279533}" type="pres">
      <dgm:prSet presAssocID="{7A7E6F1C-04C0-4435-BDE1-B777EE7B9F45}" presName="txOne" presStyleLbl="node0" presStyleIdx="0" presStyleCnt="1" custScaleX="51552" custScaleY="26095" custLinFactY="20363" custLinFactNeighborX="0" custLinFactNeighborY="100000">
        <dgm:presLayoutVars>
          <dgm:chPref val="3"/>
        </dgm:presLayoutVars>
      </dgm:prSet>
      <dgm:spPr/>
    </dgm:pt>
    <dgm:pt modelId="{FF9F8E4A-16B5-41D5-8CC1-EB42095EB88E}" type="pres">
      <dgm:prSet presAssocID="{7A7E6F1C-04C0-4435-BDE1-B777EE7B9F45}" presName="parTransOne" presStyleCnt="0"/>
      <dgm:spPr/>
    </dgm:pt>
    <dgm:pt modelId="{E7D7C548-687A-416A-80F0-FEFA5613DDB6}" type="pres">
      <dgm:prSet presAssocID="{7A7E6F1C-04C0-4435-BDE1-B777EE7B9F45}" presName="horzOne" presStyleCnt="0"/>
      <dgm:spPr/>
    </dgm:pt>
    <dgm:pt modelId="{73179281-C862-4D97-BF11-38538133EB29}" type="pres">
      <dgm:prSet presAssocID="{E3BDB7EF-3C35-4108-BE5B-07A6E27E673F}" presName="vertTwo" presStyleCnt="0"/>
      <dgm:spPr/>
    </dgm:pt>
    <dgm:pt modelId="{7AD44712-EC8A-4E8A-9702-CC160C194990}" type="pres">
      <dgm:prSet presAssocID="{E3BDB7EF-3C35-4108-BE5B-07A6E27E673F}" presName="txTwo" presStyleLbl="node2" presStyleIdx="0" presStyleCnt="2" custScaleX="21705" custScaleY="21349" custLinFactNeighborX="-26348" custLinFactNeighborY="-49324">
        <dgm:presLayoutVars>
          <dgm:chPref val="3"/>
        </dgm:presLayoutVars>
      </dgm:prSet>
      <dgm:spPr/>
    </dgm:pt>
    <dgm:pt modelId="{24B49B9B-6A0D-46F5-AFC3-2F2B80E6C5BE}" type="pres">
      <dgm:prSet presAssocID="{E3BDB7EF-3C35-4108-BE5B-07A6E27E673F}" presName="parTransTwo" presStyleCnt="0"/>
      <dgm:spPr/>
    </dgm:pt>
    <dgm:pt modelId="{119ECE89-2B59-45EB-B812-52E83A8CD31E}" type="pres">
      <dgm:prSet presAssocID="{E3BDB7EF-3C35-4108-BE5B-07A6E27E673F}" presName="horzTwo" presStyleCnt="0"/>
      <dgm:spPr/>
    </dgm:pt>
    <dgm:pt modelId="{BF0E8B0C-0E5E-499C-8C0B-D6A361CD4760}" type="pres">
      <dgm:prSet presAssocID="{D1FF60FC-6F38-4711-AB4F-F9D4120F4AC7}" presName="vertThree" presStyleCnt="0"/>
      <dgm:spPr/>
    </dgm:pt>
    <dgm:pt modelId="{C7CCC5D8-07E1-4FB6-9208-010082DD1D65}" type="pres">
      <dgm:prSet presAssocID="{D1FF60FC-6F38-4711-AB4F-F9D4120F4AC7}" presName="txThree" presStyleLbl="node3" presStyleIdx="0" presStyleCnt="1" custScaleX="81098" custScaleY="28723" custLinFactNeighborX="72088" custLinFactNeighborY="-550">
        <dgm:presLayoutVars>
          <dgm:chPref val="3"/>
        </dgm:presLayoutVars>
      </dgm:prSet>
      <dgm:spPr/>
    </dgm:pt>
    <dgm:pt modelId="{243DDA63-52E0-4089-AC89-F63954A7C5C8}" type="pres">
      <dgm:prSet presAssocID="{D1FF60FC-6F38-4711-AB4F-F9D4120F4AC7}" presName="horzThree" presStyleCnt="0"/>
      <dgm:spPr/>
    </dgm:pt>
    <dgm:pt modelId="{A2D3BCFD-AC6F-49CA-801F-06B7E20890CA}" type="pres">
      <dgm:prSet presAssocID="{6A210161-5CB0-4C11-A552-B19782A27962}" presName="sibSpaceTwo" presStyleCnt="0"/>
      <dgm:spPr/>
    </dgm:pt>
    <dgm:pt modelId="{ADE4E67B-CA2B-4A11-ADE8-73D4FF3B9DEF}" type="pres">
      <dgm:prSet presAssocID="{59C1036D-D804-4C9F-A5D3-E17A23273977}" presName="vertTwo" presStyleCnt="0"/>
      <dgm:spPr/>
    </dgm:pt>
    <dgm:pt modelId="{2020349A-5915-41AA-A912-7AE1A689CE7E}" type="pres">
      <dgm:prSet presAssocID="{59C1036D-D804-4C9F-A5D3-E17A23273977}" presName="txTwo" presStyleLbl="node2" presStyleIdx="1" presStyleCnt="2" custScaleX="88435" custScaleY="21912" custLinFactNeighborX="-9046" custLinFactNeighborY="-38012">
        <dgm:presLayoutVars>
          <dgm:chPref val="3"/>
        </dgm:presLayoutVars>
      </dgm:prSet>
      <dgm:spPr/>
    </dgm:pt>
    <dgm:pt modelId="{94688884-2A08-4D1F-B962-FAA78730A303}" type="pres">
      <dgm:prSet presAssocID="{59C1036D-D804-4C9F-A5D3-E17A23273977}" presName="horzTwo" presStyleCnt="0"/>
      <dgm:spPr/>
    </dgm:pt>
  </dgm:ptLst>
  <dgm:cxnLst>
    <dgm:cxn modelId="{EAFC021F-5F31-4E0F-9EBA-B50ABAFD0DAF}" type="presOf" srcId="{59C1036D-D804-4C9F-A5D3-E17A23273977}" destId="{2020349A-5915-41AA-A912-7AE1A689CE7E}" srcOrd="0" destOrd="0" presId="urn:microsoft.com/office/officeart/2005/8/layout/hierarchy4"/>
    <dgm:cxn modelId="{DB7BD336-103B-47A4-A78D-90E8886C090A}" srcId="{E3BDB7EF-3C35-4108-BE5B-07A6E27E673F}" destId="{D1FF60FC-6F38-4711-AB4F-F9D4120F4AC7}" srcOrd="0" destOrd="0" parTransId="{84E25CF4-510C-463A-B92A-D2EBF53CE0F4}" sibTransId="{A67BF97E-FA28-4AB1-8371-80913995900C}"/>
    <dgm:cxn modelId="{52AED35D-A7FF-4A4E-835E-5ABEE39530AE}" type="presOf" srcId="{E3BDB7EF-3C35-4108-BE5B-07A6E27E673F}" destId="{7AD44712-EC8A-4E8A-9702-CC160C194990}" srcOrd="0" destOrd="0" presId="urn:microsoft.com/office/officeart/2005/8/layout/hierarchy4"/>
    <dgm:cxn modelId="{FEA0AB45-B300-44D4-8AAB-2A0B88321178}" srcId="{0E17B90E-D810-4A94-9D27-6A91659A3644}" destId="{7A7E6F1C-04C0-4435-BDE1-B777EE7B9F45}" srcOrd="0" destOrd="0" parTransId="{E6896454-DC37-4328-B45E-E6B9B5E79F87}" sibTransId="{A845E6A0-A3C1-4989-8656-B7BCC54C149E}"/>
    <dgm:cxn modelId="{AE2C6C8B-B006-45DA-A046-7E5B943C550E}" srcId="{7A7E6F1C-04C0-4435-BDE1-B777EE7B9F45}" destId="{59C1036D-D804-4C9F-A5D3-E17A23273977}" srcOrd="1" destOrd="0" parTransId="{A2BE71B8-30EA-4F11-86D5-66038365C5DE}" sibTransId="{64652F8C-8FF3-47DE-975F-DFF64CC3EAC3}"/>
    <dgm:cxn modelId="{F05258A1-C2F1-4D9E-ACC5-68F5A5EF0F40}" type="presOf" srcId="{D1FF60FC-6F38-4711-AB4F-F9D4120F4AC7}" destId="{C7CCC5D8-07E1-4FB6-9208-010082DD1D65}" srcOrd="0" destOrd="0" presId="urn:microsoft.com/office/officeart/2005/8/layout/hierarchy4"/>
    <dgm:cxn modelId="{62D30ABF-D515-45FE-9503-ACF68686694A}" type="presOf" srcId="{0E17B90E-D810-4A94-9D27-6A91659A3644}" destId="{755CE82B-6333-462E-9AA9-C638CBF6C215}" srcOrd="0" destOrd="0" presId="urn:microsoft.com/office/officeart/2005/8/layout/hierarchy4"/>
    <dgm:cxn modelId="{DC59CCD3-8A1B-427F-895A-A11651B8C829}" type="presOf" srcId="{7A7E6F1C-04C0-4435-BDE1-B777EE7B9F45}" destId="{38E29077-A61B-48A3-B200-72BC69279533}" srcOrd="0" destOrd="0" presId="urn:microsoft.com/office/officeart/2005/8/layout/hierarchy4"/>
    <dgm:cxn modelId="{309E37E0-4830-4B92-9B9B-25DA7675E5FE}" srcId="{7A7E6F1C-04C0-4435-BDE1-B777EE7B9F45}" destId="{E3BDB7EF-3C35-4108-BE5B-07A6E27E673F}" srcOrd="0" destOrd="0" parTransId="{B88161E3-CFD3-4D12-B8E1-7479A04049E3}" sibTransId="{6A210161-5CB0-4C11-A552-B19782A27962}"/>
    <dgm:cxn modelId="{BE14392C-4619-4CB1-992D-91A08E05B089}" type="presParOf" srcId="{755CE82B-6333-462E-9AA9-C638CBF6C215}" destId="{CF1DFA5A-0755-411D-9937-9BB3253C4984}" srcOrd="0" destOrd="0" presId="urn:microsoft.com/office/officeart/2005/8/layout/hierarchy4"/>
    <dgm:cxn modelId="{B8AA1E96-C1C8-4492-8FE7-986C415E7EEA}" type="presParOf" srcId="{CF1DFA5A-0755-411D-9937-9BB3253C4984}" destId="{38E29077-A61B-48A3-B200-72BC69279533}" srcOrd="0" destOrd="0" presId="urn:microsoft.com/office/officeart/2005/8/layout/hierarchy4"/>
    <dgm:cxn modelId="{94CC582B-FB80-4936-A488-44FF62AA2776}" type="presParOf" srcId="{CF1DFA5A-0755-411D-9937-9BB3253C4984}" destId="{FF9F8E4A-16B5-41D5-8CC1-EB42095EB88E}" srcOrd="1" destOrd="0" presId="urn:microsoft.com/office/officeart/2005/8/layout/hierarchy4"/>
    <dgm:cxn modelId="{4AC9BA19-A30F-4C74-8F88-6DCD0759E262}" type="presParOf" srcId="{CF1DFA5A-0755-411D-9937-9BB3253C4984}" destId="{E7D7C548-687A-416A-80F0-FEFA5613DDB6}" srcOrd="2" destOrd="0" presId="urn:microsoft.com/office/officeart/2005/8/layout/hierarchy4"/>
    <dgm:cxn modelId="{7ADB2D62-A504-4DF6-A1A0-6A2E8F10B61B}" type="presParOf" srcId="{E7D7C548-687A-416A-80F0-FEFA5613DDB6}" destId="{73179281-C862-4D97-BF11-38538133EB29}" srcOrd="0" destOrd="0" presId="urn:microsoft.com/office/officeart/2005/8/layout/hierarchy4"/>
    <dgm:cxn modelId="{D2DAC27E-45E5-4B76-8CD1-2F2B4B464C3F}" type="presParOf" srcId="{73179281-C862-4D97-BF11-38538133EB29}" destId="{7AD44712-EC8A-4E8A-9702-CC160C194990}" srcOrd="0" destOrd="0" presId="urn:microsoft.com/office/officeart/2005/8/layout/hierarchy4"/>
    <dgm:cxn modelId="{AEB0D4B7-13CC-4273-90DC-C6A17E9A09AC}" type="presParOf" srcId="{73179281-C862-4D97-BF11-38538133EB29}" destId="{24B49B9B-6A0D-46F5-AFC3-2F2B80E6C5BE}" srcOrd="1" destOrd="0" presId="urn:microsoft.com/office/officeart/2005/8/layout/hierarchy4"/>
    <dgm:cxn modelId="{A2FB5658-B4A2-4FED-A35F-D8D00F13F467}" type="presParOf" srcId="{73179281-C862-4D97-BF11-38538133EB29}" destId="{119ECE89-2B59-45EB-B812-52E83A8CD31E}" srcOrd="2" destOrd="0" presId="urn:microsoft.com/office/officeart/2005/8/layout/hierarchy4"/>
    <dgm:cxn modelId="{6EF3EDD7-91B6-4410-8439-B4225BC6291B}" type="presParOf" srcId="{119ECE89-2B59-45EB-B812-52E83A8CD31E}" destId="{BF0E8B0C-0E5E-499C-8C0B-D6A361CD4760}" srcOrd="0" destOrd="0" presId="urn:microsoft.com/office/officeart/2005/8/layout/hierarchy4"/>
    <dgm:cxn modelId="{CE9A85BE-3778-4C03-B30B-583A908B03D6}" type="presParOf" srcId="{BF0E8B0C-0E5E-499C-8C0B-D6A361CD4760}" destId="{C7CCC5D8-07E1-4FB6-9208-010082DD1D65}" srcOrd="0" destOrd="0" presId="urn:microsoft.com/office/officeart/2005/8/layout/hierarchy4"/>
    <dgm:cxn modelId="{4E8A1F46-1A14-4A37-A1A0-5821651356FB}" type="presParOf" srcId="{BF0E8B0C-0E5E-499C-8C0B-D6A361CD4760}" destId="{243DDA63-52E0-4089-AC89-F63954A7C5C8}" srcOrd="1" destOrd="0" presId="urn:microsoft.com/office/officeart/2005/8/layout/hierarchy4"/>
    <dgm:cxn modelId="{DE36BF2B-3A81-4E16-AD6F-72EAFB0EDAA5}" type="presParOf" srcId="{E7D7C548-687A-416A-80F0-FEFA5613DDB6}" destId="{A2D3BCFD-AC6F-49CA-801F-06B7E20890CA}" srcOrd="1" destOrd="0" presId="urn:microsoft.com/office/officeart/2005/8/layout/hierarchy4"/>
    <dgm:cxn modelId="{6E2C665F-9C4B-4DA4-9D44-EAF78878B0D7}" type="presParOf" srcId="{E7D7C548-687A-416A-80F0-FEFA5613DDB6}" destId="{ADE4E67B-CA2B-4A11-ADE8-73D4FF3B9DEF}" srcOrd="2" destOrd="0" presId="urn:microsoft.com/office/officeart/2005/8/layout/hierarchy4"/>
    <dgm:cxn modelId="{F5C361F7-4C59-43DB-9C3F-5BD9DFD87793}" type="presParOf" srcId="{ADE4E67B-CA2B-4A11-ADE8-73D4FF3B9DEF}" destId="{2020349A-5915-41AA-A912-7AE1A689CE7E}" srcOrd="0" destOrd="0" presId="urn:microsoft.com/office/officeart/2005/8/layout/hierarchy4"/>
    <dgm:cxn modelId="{2E6BE621-F17E-4C47-A405-1C9081897F6C}" type="presParOf" srcId="{ADE4E67B-CA2B-4A11-ADE8-73D4FF3B9DEF}" destId="{94688884-2A08-4D1F-B962-FAA78730A30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29077-A61B-48A3-B200-72BC69279533}">
      <dsp:nvSpPr>
        <dsp:cNvPr id="0" name=""/>
        <dsp:cNvSpPr/>
      </dsp:nvSpPr>
      <dsp:spPr>
        <a:xfrm>
          <a:off x="2956106" y="1691571"/>
          <a:ext cx="6279786" cy="1314436"/>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IN" sz="5700" kern="1200" dirty="0"/>
            <a:t>Micro Controller</a:t>
          </a:r>
        </a:p>
      </dsp:txBody>
      <dsp:txXfrm>
        <a:off x="2994605" y="1730070"/>
        <a:ext cx="6202788" cy="1237438"/>
      </dsp:txXfrm>
    </dsp:sp>
    <dsp:sp modelId="{7AD44712-EC8A-4E8A-9702-CC160C194990}">
      <dsp:nvSpPr>
        <dsp:cNvPr id="0" name=""/>
        <dsp:cNvSpPr/>
      </dsp:nvSpPr>
      <dsp:spPr>
        <a:xfrm>
          <a:off x="234511" y="1652088"/>
          <a:ext cx="1485944" cy="1075374"/>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Sensor Unit</a:t>
          </a:r>
        </a:p>
      </dsp:txBody>
      <dsp:txXfrm>
        <a:off x="266008" y="1683585"/>
        <a:ext cx="1422950" cy="1012380"/>
      </dsp:txXfrm>
    </dsp:sp>
    <dsp:sp modelId="{C7CCC5D8-07E1-4FB6-9208-010082DD1D65}">
      <dsp:nvSpPr>
        <dsp:cNvPr id="0" name=""/>
        <dsp:cNvSpPr/>
      </dsp:nvSpPr>
      <dsp:spPr>
        <a:xfrm>
          <a:off x="4940482" y="3693385"/>
          <a:ext cx="5552045" cy="1446812"/>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Motor Driving Unit</a:t>
          </a:r>
        </a:p>
      </dsp:txBody>
      <dsp:txXfrm>
        <a:off x="4982858" y="3735761"/>
        <a:ext cx="5467293" cy="1362060"/>
      </dsp:txXfrm>
    </dsp:sp>
    <dsp:sp modelId="{2020349A-5915-41AA-A912-7AE1A689CE7E}">
      <dsp:nvSpPr>
        <dsp:cNvPr id="0" name=""/>
        <dsp:cNvSpPr/>
      </dsp:nvSpPr>
      <dsp:spPr>
        <a:xfrm>
          <a:off x="5513089" y="65588"/>
          <a:ext cx="6054343" cy="1103733"/>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Water Pumping Unit</a:t>
          </a:r>
        </a:p>
      </dsp:txBody>
      <dsp:txXfrm>
        <a:off x="5545416" y="97915"/>
        <a:ext cx="5989689" cy="10390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6705E-8857-477B-B5A6-BF4280B93D2B}" type="datetimeFigureOut">
              <a:rPr lang="en-IN" smtClean="0"/>
              <a:t>01-11-2018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8602-0691-4534-AEC7-80521CCB9EE4}" type="slidenum">
              <a:rPr lang="en-IN" smtClean="0"/>
              <a:t>‹#›</a:t>
            </a:fld>
            <a:endParaRPr lang="en-IN"/>
          </a:p>
        </p:txBody>
      </p:sp>
    </p:spTree>
    <p:extLst>
      <p:ext uri="{BB962C8B-B14F-4D97-AF65-F5344CB8AC3E}">
        <p14:creationId xmlns:p14="http://schemas.microsoft.com/office/powerpoint/2010/main" val="7138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69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303812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57690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664007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22865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482006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472687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91640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5491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4734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598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1013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2231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7863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2513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995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406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509A250-FF31-4206-8172-F9D3106AACB1}" type="datetimeFigureOut">
              <a:rPr lang="en-US" smtClean="0"/>
              <a:t>11/1/2018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74217665"/>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ssr-journals.org/links/papers.php?journal=ijisr&amp;application=pdf...112-15" TargetMode="External"/><Relationship Id="rId2" Type="http://schemas.openxmlformats.org/officeDocument/2006/relationships/hyperlink" Target="http://journals.du.ac.in/ugresearch/pdf/J11.pdf" TargetMode="Externa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www.ijettcs.org/Volume2Issue4/IJETTCS-2013-08-13-084.pdf" TargetMode="External"/><Relationship Id="rId4" Type="http://schemas.openxmlformats.org/officeDocument/2006/relationships/hyperlink" Target="https://www.scribd.com/document/140181864/807"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848" y="4086719"/>
            <a:ext cx="2560533" cy="1965738"/>
          </a:xfrm>
          <a:prstGeom prst="roundRect">
            <a:avLst>
              <a:gd name="adj" fmla="val 1527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ctrTitle"/>
          </p:nvPr>
        </p:nvSpPr>
        <p:spPr>
          <a:xfrm>
            <a:off x="3676139" y="769301"/>
            <a:ext cx="7736092" cy="1612601"/>
          </a:xfrm>
        </p:spPr>
        <p:txBody>
          <a:bodyPr>
            <a:normAutofit fontScale="90000"/>
          </a:bodyPr>
          <a:lstStyle/>
          <a:p>
            <a:pPr>
              <a:lnSpc>
                <a:spcPct val="80000"/>
              </a:lnSpc>
            </a:pPr>
            <a:r>
              <a:rPr lang="en-IN" sz="5400" b="1" i="1" dirty="0">
                <a:latin typeface="Times New Roman" panose="02020603050405020304" pitchFamily="18" charset="0"/>
                <a:cs typeface="Times New Roman" panose="02020603050405020304" pitchFamily="18" charset="0"/>
              </a:rPr>
              <a:t>FIRE</a:t>
            </a:r>
            <a:r>
              <a:rPr lang="en-IN" sz="5400" b="1" i="1" dirty="0"/>
              <a:t> BREATHING ROBOT</a:t>
            </a:r>
            <a:br>
              <a:rPr lang="en-IN" sz="5400" b="1" i="1" dirty="0"/>
            </a:br>
            <a:endParaRPr lang="en-IN" sz="5400" b="1" i="1" dirty="0"/>
          </a:p>
        </p:txBody>
      </p:sp>
      <p:sp>
        <p:nvSpPr>
          <p:cNvPr id="3" name="Subtitle 2"/>
          <p:cNvSpPr>
            <a:spLocks noGrp="1"/>
          </p:cNvSpPr>
          <p:nvPr>
            <p:ph type="subTitle" idx="1"/>
          </p:nvPr>
        </p:nvSpPr>
        <p:spPr>
          <a:xfrm>
            <a:off x="4607313" y="3713984"/>
            <a:ext cx="6285974" cy="2991616"/>
          </a:xfrm>
        </p:spPr>
        <p:txBody>
          <a:bodyPr>
            <a:normAutofit lnSpcReduction="10000"/>
          </a:bodyPr>
          <a:lstStyle/>
          <a:p>
            <a:r>
              <a:rPr lang="en-IN" sz="2800" dirty="0">
                <a:solidFill>
                  <a:schemeClr val="tx2">
                    <a:lumMod val="10000"/>
                  </a:schemeClr>
                </a:solidFill>
              </a:rPr>
              <a:t>Guide: </a:t>
            </a:r>
            <a:r>
              <a:rPr lang="en-IN" sz="2800" dirty="0">
                <a:solidFill>
                  <a:schemeClr val="tx2">
                    <a:lumMod val="10000"/>
                  </a:schemeClr>
                </a:solidFill>
                <a:latin typeface="Times New Roman" panose="02020603050405020304" pitchFamily="18" charset="0"/>
                <a:cs typeface="Times New Roman" panose="02020603050405020304" pitchFamily="18" charset="0"/>
              </a:rPr>
              <a:t>Mr</a:t>
            </a:r>
            <a:r>
              <a:rPr lang="en-IN" sz="2800" dirty="0">
                <a:solidFill>
                  <a:schemeClr val="tx2">
                    <a:lumMod val="10000"/>
                  </a:schemeClr>
                </a:solidFill>
              </a:rPr>
              <a:t>. Ananda </a:t>
            </a:r>
            <a:r>
              <a:rPr lang="en-IN" sz="2800" dirty="0" err="1">
                <a:solidFill>
                  <a:schemeClr val="tx2">
                    <a:lumMod val="10000"/>
                  </a:schemeClr>
                </a:solidFill>
              </a:rPr>
              <a:t>sarvanan</a:t>
            </a:r>
            <a:endParaRPr lang="en-IN" sz="2800" dirty="0">
              <a:solidFill>
                <a:schemeClr val="tx2">
                  <a:lumMod val="10000"/>
                </a:schemeClr>
              </a:solidFill>
            </a:endParaRPr>
          </a:p>
          <a:p>
            <a:endParaRPr lang="en-IN" sz="2400" dirty="0">
              <a:solidFill>
                <a:srgbClr val="FFFF00"/>
              </a:solidFill>
            </a:endParaRPr>
          </a:p>
          <a:p>
            <a:r>
              <a:rPr lang="en-IN" sz="2400" dirty="0">
                <a:solidFill>
                  <a:srgbClr val="FFFF00"/>
                </a:solidFill>
              </a:rPr>
              <a:t>Team: </a:t>
            </a:r>
          </a:p>
          <a:p>
            <a:pPr algn="ctr"/>
            <a:r>
              <a:rPr lang="en-IN" sz="2400" dirty="0">
                <a:solidFill>
                  <a:srgbClr val="FFFF00"/>
                </a:solidFill>
              </a:rPr>
              <a:t> </a:t>
            </a:r>
            <a:r>
              <a:rPr lang="en-IN" sz="2400" dirty="0" err="1">
                <a:solidFill>
                  <a:srgbClr val="FFFF00"/>
                </a:solidFill>
              </a:rPr>
              <a:t>B.Mukesh</a:t>
            </a:r>
            <a:r>
              <a:rPr lang="en-IN" sz="2400" dirty="0">
                <a:solidFill>
                  <a:srgbClr val="FFFF00"/>
                </a:solidFill>
              </a:rPr>
              <a:t> Kumar – VTU 6569</a:t>
            </a:r>
          </a:p>
          <a:p>
            <a:pPr algn="ctr"/>
            <a:r>
              <a:rPr lang="en-IN" sz="2400" dirty="0">
                <a:solidFill>
                  <a:srgbClr val="FFFF00"/>
                </a:solidFill>
              </a:rPr>
              <a:t>  V. Sai Nishanth   – </a:t>
            </a:r>
            <a:r>
              <a:rPr lang="en-IN" sz="2400" dirty="0" err="1">
                <a:solidFill>
                  <a:srgbClr val="FFFF00"/>
                </a:solidFill>
              </a:rPr>
              <a:t>VtU</a:t>
            </a:r>
            <a:r>
              <a:rPr lang="en-IN" sz="2400" dirty="0">
                <a:solidFill>
                  <a:srgbClr val="FFFF00"/>
                </a:solidFill>
              </a:rPr>
              <a:t> 6186</a:t>
            </a:r>
          </a:p>
          <a:p>
            <a:pPr algn="ctr"/>
            <a:r>
              <a:rPr lang="en-IN" sz="2400" dirty="0">
                <a:solidFill>
                  <a:srgbClr val="FFFF00"/>
                </a:solidFill>
              </a:rPr>
              <a:t> R. Raj Kumar      – </a:t>
            </a:r>
            <a:r>
              <a:rPr lang="en-IN" sz="2400" dirty="0" err="1">
                <a:solidFill>
                  <a:srgbClr val="FFFF00"/>
                </a:solidFill>
              </a:rPr>
              <a:t>VtU</a:t>
            </a:r>
            <a:r>
              <a:rPr lang="en-IN" sz="2400" dirty="0">
                <a:solidFill>
                  <a:srgbClr val="FFFF00"/>
                </a:solidFill>
              </a:rPr>
              <a:t> 6084</a:t>
            </a:r>
            <a:endParaRPr lang="en-IN" dirty="0"/>
          </a:p>
        </p:txBody>
      </p:sp>
      <p:pic>
        <p:nvPicPr>
          <p:cNvPr id="15" name="Picture 14">
            <a:extLst>
              <a:ext uri="{FF2B5EF4-FFF2-40B4-BE49-F238E27FC236}">
                <a16:creationId xmlns:a16="http://schemas.microsoft.com/office/drawing/2014/main" id="{4392F752-050D-4EFD-BA51-1A747197920B}"/>
              </a:ext>
            </a:extLst>
          </p:cNvPr>
          <p:cNvPicPr>
            <a:picLocks noChangeAspect="1"/>
          </p:cNvPicPr>
          <p:nvPr/>
        </p:nvPicPr>
        <p:blipFill>
          <a:blip r:embed="rId3"/>
          <a:stretch>
            <a:fillRect/>
          </a:stretch>
        </p:blipFill>
        <p:spPr>
          <a:xfrm>
            <a:off x="11195965" y="121925"/>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AA52B44-E0AA-4A71-AD57-AFB229E32748}"/>
              </a:ext>
            </a:extLst>
          </p:cNvPr>
          <p:cNvPicPr>
            <a:picLocks noChangeAspect="1"/>
          </p:cNvPicPr>
          <p:nvPr/>
        </p:nvPicPr>
        <p:blipFill>
          <a:blip r:embed="rId4"/>
          <a:stretch>
            <a:fillRect/>
          </a:stretch>
        </p:blipFill>
        <p:spPr>
          <a:xfrm>
            <a:off x="515754" y="1105676"/>
            <a:ext cx="2552452" cy="2552452"/>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309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AB462-59AB-4279-8494-265CA74692FC}"/>
              </a:ext>
            </a:extLst>
          </p:cNvPr>
          <p:cNvSpPr txBox="1"/>
          <p:nvPr/>
        </p:nvSpPr>
        <p:spPr>
          <a:xfrm>
            <a:off x="6785113" y="901148"/>
            <a:ext cx="4147930" cy="4610173"/>
          </a:xfrm>
          <a:prstGeom prst="rect">
            <a:avLst/>
          </a:prstGeom>
          <a:noFill/>
        </p:spPr>
        <p:txBody>
          <a:bodyPr wrap="square" rtlCol="0">
            <a:spAutoFit/>
          </a:bodyPr>
          <a:lstStyle/>
          <a:p>
            <a:pPr>
              <a:lnSpc>
                <a:spcPct val="150000"/>
              </a:lnSpc>
            </a:pPr>
            <a:r>
              <a:rPr lang="en-IN" b="1" dirty="0"/>
              <a:t>L298N Motor Driver –</a:t>
            </a:r>
          </a:p>
          <a:p>
            <a:pPr>
              <a:lnSpc>
                <a:spcPct val="150000"/>
              </a:lnSpc>
            </a:pPr>
            <a:endParaRPr lang="en-IN" dirty="0"/>
          </a:p>
          <a:p>
            <a:pPr marL="285750" indent="-285750">
              <a:lnSpc>
                <a:spcPct val="150000"/>
              </a:lnSpc>
              <a:buFont typeface="Wingdings" panose="05000000000000000000" pitchFamily="2" charset="2"/>
              <a:buChar char="q"/>
            </a:pPr>
            <a:r>
              <a:rPr lang="en-IN" dirty="0"/>
              <a:t>Logical Voltage: 5V.</a:t>
            </a:r>
          </a:p>
          <a:p>
            <a:pPr marL="285750" indent="-285750">
              <a:lnSpc>
                <a:spcPct val="150000"/>
              </a:lnSpc>
              <a:buFont typeface="Wingdings" panose="05000000000000000000" pitchFamily="2" charset="2"/>
              <a:buChar char="q"/>
            </a:pPr>
            <a:r>
              <a:rPr lang="en-IN" dirty="0"/>
              <a:t>Drive Voltage: 5V-35V.</a:t>
            </a:r>
          </a:p>
          <a:p>
            <a:pPr marL="285750" indent="-285750">
              <a:lnSpc>
                <a:spcPct val="150000"/>
              </a:lnSpc>
              <a:buFont typeface="Wingdings" panose="05000000000000000000" pitchFamily="2" charset="2"/>
              <a:buChar char="q"/>
            </a:pPr>
            <a:r>
              <a:rPr lang="en-IN" dirty="0"/>
              <a:t>Logical Current: 0-36mA.</a:t>
            </a:r>
          </a:p>
          <a:p>
            <a:pPr marL="285750" indent="-285750">
              <a:lnSpc>
                <a:spcPct val="150000"/>
              </a:lnSpc>
              <a:buFont typeface="Wingdings" panose="05000000000000000000" pitchFamily="2" charset="2"/>
              <a:buChar char="q"/>
            </a:pPr>
            <a:r>
              <a:rPr lang="en-IN" dirty="0"/>
              <a:t>Drive current: 2A (MAX single bridge)</a:t>
            </a:r>
          </a:p>
          <a:p>
            <a:pPr marL="285750" indent="-285750">
              <a:lnSpc>
                <a:spcPct val="150000"/>
              </a:lnSpc>
              <a:buFont typeface="Wingdings" panose="05000000000000000000" pitchFamily="2" charset="2"/>
              <a:buChar char="q"/>
            </a:pPr>
            <a:r>
              <a:rPr lang="en-IN" dirty="0"/>
              <a:t>Max Power: 25W.</a:t>
            </a:r>
          </a:p>
          <a:p>
            <a:pPr marL="285750" indent="-285750">
              <a:lnSpc>
                <a:spcPct val="150000"/>
              </a:lnSpc>
              <a:buFont typeface="Wingdings" panose="05000000000000000000" pitchFamily="2" charset="2"/>
              <a:buChar char="q"/>
            </a:pPr>
            <a:r>
              <a:rPr lang="en-IN" dirty="0"/>
              <a:t>Dimensions: 43 x 43 x 26mm.</a:t>
            </a:r>
          </a:p>
          <a:p>
            <a:pPr marL="285750" indent="-285750">
              <a:lnSpc>
                <a:spcPct val="150000"/>
              </a:lnSpc>
              <a:buFont typeface="Wingdings" panose="05000000000000000000" pitchFamily="2" charset="2"/>
              <a:buChar char="q"/>
            </a:pPr>
            <a:r>
              <a:rPr lang="en-IN" dirty="0"/>
              <a:t>Weight: 26g.</a:t>
            </a:r>
          </a:p>
          <a:p>
            <a:pPr>
              <a:lnSpc>
                <a:spcPct val="150000"/>
              </a:lnSpc>
            </a:pPr>
            <a:endParaRPr lang="en-IN" dirty="0"/>
          </a:p>
        </p:txBody>
      </p:sp>
      <p:pic>
        <p:nvPicPr>
          <p:cNvPr id="4" name="Picture 3">
            <a:extLst>
              <a:ext uri="{FF2B5EF4-FFF2-40B4-BE49-F238E27FC236}">
                <a16:creationId xmlns:a16="http://schemas.microsoft.com/office/drawing/2014/main" id="{77199602-E18B-4E37-9D2D-DEAE6266980E}"/>
              </a:ext>
            </a:extLst>
          </p:cNvPr>
          <p:cNvPicPr>
            <a:picLocks noChangeAspect="1"/>
          </p:cNvPicPr>
          <p:nvPr/>
        </p:nvPicPr>
        <p:blipFill>
          <a:blip r:embed="rId2"/>
          <a:stretch>
            <a:fillRect/>
          </a:stretch>
        </p:blipFill>
        <p:spPr>
          <a:xfrm>
            <a:off x="1258957" y="632791"/>
            <a:ext cx="4340915" cy="4340915"/>
          </a:xfrm>
          <a:prstGeom prst="rect">
            <a:avLst/>
          </a:prstGeom>
        </p:spPr>
      </p:pic>
      <p:sp>
        <p:nvSpPr>
          <p:cNvPr id="5" name="TextBox 4">
            <a:extLst>
              <a:ext uri="{FF2B5EF4-FFF2-40B4-BE49-F238E27FC236}">
                <a16:creationId xmlns:a16="http://schemas.microsoft.com/office/drawing/2014/main" id="{76A4A6A0-B8F2-4D45-B99D-5BF832319E6C}"/>
              </a:ext>
            </a:extLst>
          </p:cNvPr>
          <p:cNvSpPr txBox="1"/>
          <p:nvPr/>
        </p:nvSpPr>
        <p:spPr>
          <a:xfrm>
            <a:off x="1590261" y="5181600"/>
            <a:ext cx="3101009" cy="369332"/>
          </a:xfrm>
          <a:prstGeom prst="rect">
            <a:avLst/>
          </a:prstGeom>
          <a:noFill/>
        </p:spPr>
        <p:txBody>
          <a:bodyPr wrap="square" rtlCol="0">
            <a:spAutoFit/>
          </a:bodyPr>
          <a:lstStyle/>
          <a:p>
            <a:r>
              <a:rPr lang="en-IN" dirty="0"/>
              <a:t>L298N MOTOR DRIVER</a:t>
            </a:r>
          </a:p>
        </p:txBody>
      </p:sp>
      <p:pic>
        <p:nvPicPr>
          <p:cNvPr id="6" name="Picture 5">
            <a:extLst>
              <a:ext uri="{FF2B5EF4-FFF2-40B4-BE49-F238E27FC236}">
                <a16:creationId xmlns:a16="http://schemas.microsoft.com/office/drawing/2014/main" id="{24ACBDCD-9495-41C5-AF9F-A41F7BDD09DF}"/>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832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CC133-A4CE-4657-BEE7-B2B748798461}"/>
              </a:ext>
            </a:extLst>
          </p:cNvPr>
          <p:cNvPicPr>
            <a:picLocks noChangeAspect="1"/>
          </p:cNvPicPr>
          <p:nvPr/>
        </p:nvPicPr>
        <p:blipFill rotWithShape="1">
          <a:blip r:embed="rId2"/>
          <a:srcRect l="7614" t="37974" r="70056" b="23724"/>
          <a:stretch/>
        </p:blipFill>
        <p:spPr>
          <a:xfrm>
            <a:off x="642430" y="2208331"/>
            <a:ext cx="3678381" cy="305281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33FCB32-F918-4DBC-AD74-66AAEAAA47D9}"/>
              </a:ext>
            </a:extLst>
          </p:cNvPr>
          <p:cNvSpPr txBox="1"/>
          <p:nvPr/>
        </p:nvSpPr>
        <p:spPr>
          <a:xfrm>
            <a:off x="5652654" y="2971800"/>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1CB310A-1D65-4CE7-BC12-D4C6812A695B}"/>
              </a:ext>
            </a:extLst>
          </p:cNvPr>
          <p:cNvSpPr txBox="1"/>
          <p:nvPr/>
        </p:nvSpPr>
        <p:spPr>
          <a:xfrm>
            <a:off x="5652654" y="2971800"/>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5E54CFEA-20D3-4F8E-B8BA-31D953FD0802}"/>
              </a:ext>
            </a:extLst>
          </p:cNvPr>
          <p:cNvSpPr txBox="1"/>
          <p:nvPr/>
        </p:nvSpPr>
        <p:spPr>
          <a:xfrm>
            <a:off x="642429" y="608997"/>
            <a:ext cx="3678382" cy="646331"/>
          </a:xfrm>
          <a:prstGeom prst="rect">
            <a:avLst/>
          </a:prstGeom>
          <a:noFill/>
        </p:spPr>
        <p:txBody>
          <a:bodyPr wrap="square" rtlCol="0">
            <a:spAutoFit/>
          </a:bodyPr>
          <a:lstStyle/>
          <a:p>
            <a:r>
              <a:rPr lang="pt-BR" b="1" dirty="0"/>
              <a:t>X3301 Multispectrum Infrared Flame Detector </a:t>
            </a:r>
            <a:endParaRPr lang="en-IN" dirty="0"/>
          </a:p>
        </p:txBody>
      </p:sp>
      <p:sp>
        <p:nvSpPr>
          <p:cNvPr id="9" name="TextBox 8">
            <a:extLst>
              <a:ext uri="{FF2B5EF4-FFF2-40B4-BE49-F238E27FC236}">
                <a16:creationId xmlns:a16="http://schemas.microsoft.com/office/drawing/2014/main" id="{B3700B8F-5595-4606-94A5-79BA7CE06308}"/>
              </a:ext>
            </a:extLst>
          </p:cNvPr>
          <p:cNvSpPr txBox="1"/>
          <p:nvPr/>
        </p:nvSpPr>
        <p:spPr>
          <a:xfrm>
            <a:off x="6096000" y="803563"/>
            <a:ext cx="4996070" cy="2671180"/>
          </a:xfrm>
          <a:prstGeom prst="rect">
            <a:avLst/>
          </a:prstGeom>
          <a:noFill/>
        </p:spPr>
        <p:txBody>
          <a:bodyPr wrap="square" rtlCol="0">
            <a:spAutoFit/>
          </a:bodyPr>
          <a:lstStyle/>
          <a:p>
            <a:r>
              <a:rPr lang="en-IN" b="1" dirty="0"/>
              <a:t>SPECIFICATIONS</a:t>
            </a:r>
          </a:p>
          <a:p>
            <a:endParaRPr lang="en-IN" b="1" dirty="0"/>
          </a:p>
          <a:p>
            <a:pPr marL="285750" indent="-285750">
              <a:lnSpc>
                <a:spcPct val="150000"/>
              </a:lnSpc>
              <a:buFont typeface="Wingdings" panose="05000000000000000000" pitchFamily="2" charset="2"/>
              <a:buChar char="q"/>
            </a:pPr>
            <a:r>
              <a:rPr lang="en-IN" dirty="0"/>
              <a:t>Certified​d to 81 meters / 265 feet</a:t>
            </a:r>
          </a:p>
          <a:p>
            <a:pPr marL="285750" indent="-285750">
              <a:lnSpc>
                <a:spcPct val="150000"/>
              </a:lnSpc>
              <a:buFont typeface="Wingdings" panose="05000000000000000000" pitchFamily="2" charset="2"/>
              <a:buChar char="q"/>
            </a:pPr>
            <a:r>
              <a:rPr lang="en-IN" dirty="0"/>
              <a:t>​​Broadest range of supported fuel types​</a:t>
            </a:r>
          </a:p>
          <a:p>
            <a:pPr marL="285750" indent="-285750">
              <a:lnSpc>
                <a:spcPct val="150000"/>
              </a:lnSpc>
              <a:buFont typeface="Wingdings" panose="05000000000000000000" pitchFamily="2" charset="2"/>
              <a:buChar char="q"/>
            </a:pPr>
            <a:r>
              <a:rPr lang="en-IN" dirty="0"/>
              <a:t>​Automatic fail-safe checks every 60 seconds </a:t>
            </a:r>
          </a:p>
          <a:p>
            <a:pPr marL="285750" indent="-285750">
              <a:lnSpc>
                <a:spcPct val="150000"/>
              </a:lnSpc>
              <a:buFont typeface="Wingdings" panose="05000000000000000000" pitchFamily="2" charset="2"/>
              <a:buChar char="q"/>
            </a:pPr>
            <a:r>
              <a:rPr lang="en-IN" dirty="0"/>
              <a:t>Greatest Field of View</a:t>
            </a:r>
          </a:p>
        </p:txBody>
      </p:sp>
      <p:pic>
        <p:nvPicPr>
          <p:cNvPr id="10" name="Picture 9">
            <a:extLst>
              <a:ext uri="{FF2B5EF4-FFF2-40B4-BE49-F238E27FC236}">
                <a16:creationId xmlns:a16="http://schemas.microsoft.com/office/drawing/2014/main" id="{278E1B7D-C42A-4389-AB47-CFA8CF61857A}"/>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6598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6F340-F74D-44D3-8484-D4AC4745850C}"/>
              </a:ext>
            </a:extLst>
          </p:cNvPr>
          <p:cNvPicPr>
            <a:picLocks noChangeAspect="1"/>
          </p:cNvPicPr>
          <p:nvPr/>
        </p:nvPicPr>
        <p:blipFill>
          <a:blip r:embed="rId2"/>
          <a:stretch>
            <a:fillRect/>
          </a:stretch>
        </p:blipFill>
        <p:spPr>
          <a:xfrm>
            <a:off x="443216" y="1600200"/>
            <a:ext cx="5785306" cy="365759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235996C-F28D-4860-B4BA-C7C915CC2637}"/>
              </a:ext>
            </a:extLst>
          </p:cNvPr>
          <p:cNvSpPr txBox="1"/>
          <p:nvPr/>
        </p:nvSpPr>
        <p:spPr>
          <a:xfrm>
            <a:off x="556591" y="451438"/>
            <a:ext cx="4161183" cy="369332"/>
          </a:xfrm>
          <a:prstGeom prst="rect">
            <a:avLst/>
          </a:prstGeom>
          <a:noFill/>
        </p:spPr>
        <p:txBody>
          <a:bodyPr wrap="square" rtlCol="0">
            <a:spAutoFit/>
          </a:bodyPr>
          <a:lstStyle/>
          <a:p>
            <a:r>
              <a:rPr lang="en-IN" dirty="0"/>
              <a:t>AURDINO UNO</a:t>
            </a:r>
          </a:p>
        </p:txBody>
      </p:sp>
      <p:sp>
        <p:nvSpPr>
          <p:cNvPr id="6" name="TextBox 5">
            <a:extLst>
              <a:ext uri="{FF2B5EF4-FFF2-40B4-BE49-F238E27FC236}">
                <a16:creationId xmlns:a16="http://schemas.microsoft.com/office/drawing/2014/main" id="{0A963674-045B-4AB1-B38A-C7EDCEEFD553}"/>
              </a:ext>
            </a:extLst>
          </p:cNvPr>
          <p:cNvSpPr txBox="1"/>
          <p:nvPr/>
        </p:nvSpPr>
        <p:spPr>
          <a:xfrm>
            <a:off x="6559826" y="1152940"/>
            <a:ext cx="3246783" cy="2809680"/>
          </a:xfrm>
          <a:prstGeom prst="rect">
            <a:avLst/>
          </a:prstGeom>
          <a:noFill/>
        </p:spPr>
        <p:txBody>
          <a:bodyPr wrap="square" rtlCol="0">
            <a:spAutoFit/>
          </a:bodyPr>
          <a:lstStyle/>
          <a:p>
            <a:r>
              <a:rPr lang="en-IN" b="1" dirty="0"/>
              <a:t>Features:</a:t>
            </a:r>
          </a:p>
          <a:p>
            <a:pPr marL="285750" indent="-285750">
              <a:lnSpc>
                <a:spcPct val="150000"/>
              </a:lnSpc>
              <a:buFont typeface="Wingdings" panose="05000000000000000000" pitchFamily="2" charset="2"/>
              <a:buChar char="q"/>
            </a:pPr>
            <a:r>
              <a:rPr lang="en-IN" dirty="0"/>
              <a:t>14 </a:t>
            </a:r>
            <a:r>
              <a:rPr lang="en-IN" dirty="0" err="1"/>
              <a:t>Digtal</a:t>
            </a:r>
            <a:r>
              <a:rPr lang="en-IN" dirty="0"/>
              <a:t> pins</a:t>
            </a:r>
          </a:p>
          <a:p>
            <a:pPr marL="285750" indent="-285750">
              <a:lnSpc>
                <a:spcPct val="150000"/>
              </a:lnSpc>
              <a:buFont typeface="Wingdings" panose="05000000000000000000" pitchFamily="2" charset="2"/>
              <a:buChar char="q"/>
            </a:pPr>
            <a:r>
              <a:rPr lang="en-IN" dirty="0"/>
              <a:t>5 </a:t>
            </a:r>
            <a:r>
              <a:rPr lang="en-IN" dirty="0" err="1"/>
              <a:t>analog</a:t>
            </a:r>
            <a:r>
              <a:rPr lang="en-IN" dirty="0"/>
              <a:t> pins</a:t>
            </a:r>
          </a:p>
          <a:p>
            <a:pPr marL="285750" indent="-285750">
              <a:lnSpc>
                <a:spcPct val="150000"/>
              </a:lnSpc>
              <a:buFont typeface="Wingdings" panose="05000000000000000000" pitchFamily="2" charset="2"/>
              <a:buChar char="q"/>
            </a:pPr>
            <a:r>
              <a:rPr lang="en-IN" dirty="0"/>
              <a:t>32 kb </a:t>
            </a:r>
            <a:r>
              <a:rPr lang="en-IN" dirty="0" err="1"/>
              <a:t>flashmemory</a:t>
            </a:r>
            <a:endParaRPr lang="en-IN" dirty="0"/>
          </a:p>
          <a:p>
            <a:pPr marL="285750" indent="-285750">
              <a:lnSpc>
                <a:spcPct val="150000"/>
              </a:lnSpc>
              <a:buFont typeface="Wingdings" panose="05000000000000000000" pitchFamily="2" charset="2"/>
              <a:buChar char="q"/>
            </a:pPr>
            <a:r>
              <a:rPr lang="en-IN" dirty="0"/>
              <a:t>2 kb ram.</a:t>
            </a:r>
          </a:p>
          <a:p>
            <a:pPr marL="285750" indent="-285750">
              <a:lnSpc>
                <a:spcPct val="150000"/>
              </a:lnSpc>
              <a:buFont typeface="Wingdings" panose="05000000000000000000" pitchFamily="2" charset="2"/>
              <a:buChar char="q"/>
            </a:pPr>
            <a:r>
              <a:rPr lang="en-IN" dirty="0"/>
              <a:t>16 </a:t>
            </a:r>
            <a:r>
              <a:rPr lang="en-IN" dirty="0" err="1"/>
              <a:t>MhZ</a:t>
            </a:r>
            <a:r>
              <a:rPr lang="en-IN" dirty="0"/>
              <a:t>  Crystal oscillator</a:t>
            </a:r>
          </a:p>
          <a:p>
            <a:pPr marL="285750" indent="-285750">
              <a:lnSpc>
                <a:spcPct val="150000"/>
              </a:lnSpc>
              <a:buFont typeface="Wingdings" panose="05000000000000000000" pitchFamily="2" charset="2"/>
              <a:buChar char="q"/>
            </a:pPr>
            <a:r>
              <a:rPr lang="en-IN" dirty="0"/>
              <a:t> On board Reset Button</a:t>
            </a:r>
          </a:p>
        </p:txBody>
      </p:sp>
      <p:pic>
        <p:nvPicPr>
          <p:cNvPr id="5" name="Picture 4">
            <a:extLst>
              <a:ext uri="{FF2B5EF4-FFF2-40B4-BE49-F238E27FC236}">
                <a16:creationId xmlns:a16="http://schemas.microsoft.com/office/drawing/2014/main" id="{7E8158EF-59A8-4F20-862A-FDD8C11B81CA}"/>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585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171235-2746-426F-92BB-EBF202EEA521}"/>
              </a:ext>
            </a:extLst>
          </p:cNvPr>
          <p:cNvSpPr txBox="1"/>
          <p:nvPr/>
        </p:nvSpPr>
        <p:spPr>
          <a:xfrm>
            <a:off x="371060" y="597212"/>
            <a:ext cx="3776869" cy="369332"/>
          </a:xfrm>
          <a:prstGeom prst="rect">
            <a:avLst/>
          </a:prstGeom>
          <a:noFill/>
        </p:spPr>
        <p:txBody>
          <a:bodyPr wrap="square" rtlCol="0">
            <a:spAutoFit/>
          </a:bodyPr>
          <a:lstStyle/>
          <a:p>
            <a:r>
              <a:rPr lang="en-IN" dirty="0"/>
              <a:t>SERVO MOTOR:</a:t>
            </a:r>
          </a:p>
        </p:txBody>
      </p:sp>
      <p:pic>
        <p:nvPicPr>
          <p:cNvPr id="6" name="Picture 5">
            <a:extLst>
              <a:ext uri="{FF2B5EF4-FFF2-40B4-BE49-F238E27FC236}">
                <a16:creationId xmlns:a16="http://schemas.microsoft.com/office/drawing/2014/main" id="{3E03EE83-6152-4080-ACFD-9D51DDCB4FF8}"/>
              </a:ext>
            </a:extLst>
          </p:cNvPr>
          <p:cNvPicPr>
            <a:picLocks noChangeAspect="1"/>
          </p:cNvPicPr>
          <p:nvPr/>
        </p:nvPicPr>
        <p:blipFill>
          <a:blip r:embed="rId2"/>
          <a:stretch>
            <a:fillRect/>
          </a:stretch>
        </p:blipFill>
        <p:spPr>
          <a:xfrm>
            <a:off x="371060" y="1810469"/>
            <a:ext cx="4638261" cy="296848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227CC5D-B5CF-44D4-97D9-51588132D1DE}"/>
              </a:ext>
            </a:extLst>
          </p:cNvPr>
          <p:cNvSpPr txBox="1"/>
          <p:nvPr/>
        </p:nvSpPr>
        <p:spPr>
          <a:xfrm>
            <a:off x="6003235" y="781878"/>
            <a:ext cx="5155095" cy="502567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b="1" dirty="0"/>
              <a:t>Size: </a:t>
            </a:r>
            <a:r>
              <a:rPr lang="en-IN" dirty="0"/>
              <a:t>32 × 11.5 × 24mm (Include tabs) 23.5 × 11.5 × 24mm (Not include tabs) </a:t>
            </a:r>
          </a:p>
          <a:p>
            <a:pPr marL="285750" indent="-285750">
              <a:lnSpc>
                <a:spcPct val="150000"/>
              </a:lnSpc>
              <a:buFont typeface="Wingdings" panose="05000000000000000000" pitchFamily="2" charset="2"/>
              <a:buChar char="q"/>
            </a:pPr>
            <a:r>
              <a:rPr lang="en-IN" b="1" dirty="0"/>
              <a:t>Weight: </a:t>
            </a:r>
            <a:r>
              <a:rPr lang="en-IN" dirty="0"/>
              <a:t>8.5g (Not include a cable and a connector) 9.3g (Include a cable and a connector) </a:t>
            </a:r>
          </a:p>
          <a:p>
            <a:pPr marL="285750" indent="-285750">
              <a:lnSpc>
                <a:spcPct val="150000"/>
              </a:lnSpc>
              <a:buFont typeface="Wingdings" panose="05000000000000000000" pitchFamily="2" charset="2"/>
              <a:buChar char="q"/>
            </a:pPr>
            <a:r>
              <a:rPr lang="en-IN" b="1" dirty="0"/>
              <a:t>Speed</a:t>
            </a:r>
            <a:r>
              <a:rPr lang="en-IN" dirty="0"/>
              <a:t>: 0.12sec/60degrees (4.8V) 0.10sec/60degrees (6.0V) </a:t>
            </a:r>
          </a:p>
          <a:p>
            <a:pPr marL="285750" indent="-285750">
              <a:lnSpc>
                <a:spcPct val="150000"/>
              </a:lnSpc>
              <a:buFont typeface="Wingdings" panose="05000000000000000000" pitchFamily="2" charset="2"/>
              <a:buChar char="q"/>
            </a:pPr>
            <a:r>
              <a:rPr lang="en-IN" b="1" dirty="0"/>
              <a:t>Torque: </a:t>
            </a:r>
            <a:r>
              <a:rPr lang="en-IN" dirty="0"/>
              <a:t>1.5kgf-cm (4.8V) 2.0kgf-cm (6.0V) </a:t>
            </a:r>
          </a:p>
          <a:p>
            <a:pPr marL="285750" indent="-285750">
              <a:lnSpc>
                <a:spcPct val="150000"/>
              </a:lnSpc>
              <a:buFont typeface="Wingdings" panose="05000000000000000000" pitchFamily="2" charset="2"/>
              <a:buChar char="q"/>
            </a:pPr>
            <a:r>
              <a:rPr lang="en-IN" dirty="0"/>
              <a:t>Voltage </a:t>
            </a:r>
          </a:p>
          <a:p>
            <a:pPr marL="285750" indent="-285750">
              <a:lnSpc>
                <a:spcPct val="150000"/>
              </a:lnSpc>
              <a:buFont typeface="Wingdings" panose="05000000000000000000" pitchFamily="2" charset="2"/>
              <a:buChar char="q"/>
            </a:pPr>
            <a:r>
              <a:rPr lang="en-IN" dirty="0"/>
              <a:t>4.8V-6.0V </a:t>
            </a:r>
          </a:p>
          <a:p>
            <a:pPr marL="285750" indent="-285750">
              <a:lnSpc>
                <a:spcPct val="150000"/>
              </a:lnSpc>
              <a:buFont typeface="Wingdings" panose="05000000000000000000" pitchFamily="2" charset="2"/>
              <a:buChar char="q"/>
            </a:pPr>
            <a:r>
              <a:rPr lang="en-IN" b="1" dirty="0"/>
              <a:t>Connector type: </a:t>
            </a:r>
            <a:r>
              <a:rPr lang="en-IN" dirty="0"/>
              <a:t>(Yellow: Signal, Red: VCC, </a:t>
            </a:r>
            <a:r>
              <a:rPr lang="en-IN" dirty="0" err="1"/>
              <a:t>Brown:GND</a:t>
            </a:r>
            <a:r>
              <a:rPr lang="en-IN" dirty="0"/>
              <a:t>) </a:t>
            </a:r>
          </a:p>
        </p:txBody>
      </p:sp>
      <p:pic>
        <p:nvPicPr>
          <p:cNvPr id="9" name="Picture 8">
            <a:extLst>
              <a:ext uri="{FF2B5EF4-FFF2-40B4-BE49-F238E27FC236}">
                <a16:creationId xmlns:a16="http://schemas.microsoft.com/office/drawing/2014/main" id="{A7600400-D645-4F57-AECA-93C8560667A7}"/>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897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Small-DC-Motor-6-volt_grande">
            <a:extLst>
              <a:ext uri="{FF2B5EF4-FFF2-40B4-BE49-F238E27FC236}">
                <a16:creationId xmlns:a16="http://schemas.microsoft.com/office/drawing/2014/main" id="{56981E84-8982-46CE-973E-107D814C8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37" y="1245704"/>
            <a:ext cx="4066820" cy="23677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E6015D4-3D15-4CDF-82E6-5390C74AE726}"/>
              </a:ext>
            </a:extLst>
          </p:cNvPr>
          <p:cNvSpPr txBox="1"/>
          <p:nvPr/>
        </p:nvSpPr>
        <p:spPr>
          <a:xfrm>
            <a:off x="621651" y="306530"/>
            <a:ext cx="2809461" cy="369332"/>
          </a:xfrm>
          <a:prstGeom prst="rect">
            <a:avLst/>
          </a:prstGeom>
          <a:noFill/>
        </p:spPr>
        <p:txBody>
          <a:bodyPr wrap="square" rtlCol="0">
            <a:spAutoFit/>
          </a:bodyPr>
          <a:lstStyle/>
          <a:p>
            <a:r>
              <a:rPr lang="en-IN" dirty="0"/>
              <a:t>DC MOTOR</a:t>
            </a:r>
          </a:p>
        </p:txBody>
      </p:sp>
      <p:sp>
        <p:nvSpPr>
          <p:cNvPr id="7" name="TextBox 6">
            <a:extLst>
              <a:ext uri="{FF2B5EF4-FFF2-40B4-BE49-F238E27FC236}">
                <a16:creationId xmlns:a16="http://schemas.microsoft.com/office/drawing/2014/main" id="{BE8218E0-F929-493A-B2D4-749947CA6191}"/>
              </a:ext>
            </a:extLst>
          </p:cNvPr>
          <p:cNvSpPr txBox="1"/>
          <p:nvPr/>
        </p:nvSpPr>
        <p:spPr>
          <a:xfrm>
            <a:off x="5579165" y="808383"/>
            <a:ext cx="5115339" cy="4188775"/>
          </a:xfrm>
          <a:prstGeom prst="rect">
            <a:avLst/>
          </a:prstGeom>
          <a:noFill/>
        </p:spPr>
        <p:txBody>
          <a:bodyPr wrap="square" rtlCol="0">
            <a:spAutoFit/>
          </a:bodyPr>
          <a:lstStyle/>
          <a:p>
            <a:pPr>
              <a:lnSpc>
                <a:spcPct val="150000"/>
              </a:lnSpc>
            </a:pPr>
            <a:r>
              <a:rPr lang="en-IN" sz="2000" b="1" dirty="0"/>
              <a:t>Specifications</a:t>
            </a:r>
            <a:r>
              <a:rPr lang="en-IN" sz="2000" dirty="0"/>
              <a:t>: </a:t>
            </a:r>
          </a:p>
          <a:p>
            <a:pPr marL="285750" lvl="0" indent="-285750">
              <a:lnSpc>
                <a:spcPct val="150000"/>
              </a:lnSpc>
              <a:buFont typeface="Wingdings" panose="05000000000000000000" pitchFamily="2" charset="2"/>
              <a:buChar char="q"/>
            </a:pPr>
            <a:r>
              <a:rPr lang="en-IN" sz="2000" dirty="0"/>
              <a:t>RPM: 300 </a:t>
            </a:r>
          </a:p>
          <a:p>
            <a:pPr marL="285750" lvl="0" indent="-285750">
              <a:lnSpc>
                <a:spcPct val="150000"/>
              </a:lnSpc>
              <a:buFont typeface="Wingdings" panose="05000000000000000000" pitchFamily="2" charset="2"/>
              <a:buChar char="q"/>
            </a:pPr>
            <a:r>
              <a:rPr lang="en-IN" sz="2000" dirty="0"/>
              <a:t>Voltage: 4V to 12V </a:t>
            </a:r>
          </a:p>
          <a:p>
            <a:pPr marL="285750" lvl="0" indent="-285750">
              <a:lnSpc>
                <a:spcPct val="150000"/>
              </a:lnSpc>
              <a:buFont typeface="Wingdings" panose="05000000000000000000" pitchFamily="2" charset="2"/>
              <a:buChar char="q"/>
            </a:pPr>
            <a:r>
              <a:rPr lang="en-IN" sz="2000" dirty="0"/>
              <a:t>Shaft diameter: 6mm </a:t>
            </a:r>
          </a:p>
          <a:p>
            <a:pPr marL="285750" lvl="0" indent="-285750">
              <a:lnSpc>
                <a:spcPct val="150000"/>
              </a:lnSpc>
              <a:buFont typeface="Wingdings" panose="05000000000000000000" pitchFamily="2" charset="2"/>
              <a:buChar char="q"/>
            </a:pPr>
            <a:r>
              <a:rPr lang="en-IN" sz="2000" dirty="0"/>
              <a:t>Shaft length: 22mm </a:t>
            </a:r>
          </a:p>
          <a:p>
            <a:pPr marL="285750" lvl="0" indent="-285750">
              <a:lnSpc>
                <a:spcPct val="150000"/>
              </a:lnSpc>
              <a:buFont typeface="Wingdings" panose="05000000000000000000" pitchFamily="2" charset="2"/>
              <a:buChar char="q"/>
            </a:pPr>
            <a:r>
              <a:rPr lang="en-IN" sz="2000" dirty="0"/>
              <a:t>Gear assembly: Spur </a:t>
            </a:r>
          </a:p>
          <a:p>
            <a:pPr marL="285750" lvl="0" indent="-285750">
              <a:lnSpc>
                <a:spcPct val="150000"/>
              </a:lnSpc>
              <a:buFont typeface="Wingdings" panose="05000000000000000000" pitchFamily="2" charset="2"/>
              <a:buChar char="q"/>
            </a:pPr>
            <a:r>
              <a:rPr lang="en-IN" sz="2000" dirty="0"/>
              <a:t>Brush type: Carbon </a:t>
            </a:r>
          </a:p>
          <a:p>
            <a:pPr marL="285750" lvl="0" indent="-285750">
              <a:lnSpc>
                <a:spcPct val="150000"/>
              </a:lnSpc>
              <a:buFont typeface="Wingdings" panose="05000000000000000000" pitchFamily="2" charset="2"/>
              <a:buChar char="q"/>
            </a:pPr>
            <a:r>
              <a:rPr lang="en-IN" sz="2000" dirty="0"/>
              <a:t>Motor weight: 143gms</a:t>
            </a:r>
          </a:p>
          <a:p>
            <a:pPr>
              <a:lnSpc>
                <a:spcPct val="150000"/>
              </a:lnSpc>
            </a:pPr>
            <a:endParaRPr lang="en-IN" sz="2000" dirty="0"/>
          </a:p>
        </p:txBody>
      </p:sp>
      <p:pic>
        <p:nvPicPr>
          <p:cNvPr id="5" name="Picture 4">
            <a:extLst>
              <a:ext uri="{FF2B5EF4-FFF2-40B4-BE49-F238E27FC236}">
                <a16:creationId xmlns:a16="http://schemas.microsoft.com/office/drawing/2014/main" id="{E3ADC74F-81CB-4C6F-90D0-22D034105F49}"/>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2505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D4711-A588-4AD6-A6FF-A94CBA07CBDC}"/>
              </a:ext>
            </a:extLst>
          </p:cNvPr>
          <p:cNvSpPr txBox="1"/>
          <p:nvPr/>
        </p:nvSpPr>
        <p:spPr>
          <a:xfrm>
            <a:off x="1074057" y="928914"/>
            <a:ext cx="4426857" cy="630942"/>
          </a:xfrm>
          <a:prstGeom prst="rect">
            <a:avLst/>
          </a:prstGeom>
          <a:noFill/>
        </p:spPr>
        <p:txBody>
          <a:bodyPr wrap="square" rtlCol="0">
            <a:spAutoFit/>
          </a:bodyPr>
          <a:lstStyle/>
          <a:p>
            <a:r>
              <a:rPr lang="en-IN" sz="3500" dirty="0">
                <a:latin typeface="Times New Roman" panose="02020603050405020304" pitchFamily="18" charset="0"/>
                <a:cs typeface="Times New Roman" panose="02020603050405020304" pitchFamily="18" charset="0"/>
              </a:rPr>
              <a:t>Working of DC Motor</a:t>
            </a:r>
          </a:p>
        </p:txBody>
      </p:sp>
      <p:sp>
        <p:nvSpPr>
          <p:cNvPr id="5" name="TextBox 4">
            <a:extLst>
              <a:ext uri="{FF2B5EF4-FFF2-40B4-BE49-F238E27FC236}">
                <a16:creationId xmlns:a16="http://schemas.microsoft.com/office/drawing/2014/main" id="{8F431438-9C0F-434A-94F3-639DE0D551E7}"/>
              </a:ext>
            </a:extLst>
          </p:cNvPr>
          <p:cNvSpPr txBox="1"/>
          <p:nvPr/>
        </p:nvSpPr>
        <p:spPr>
          <a:xfrm>
            <a:off x="885370" y="2119085"/>
            <a:ext cx="8563429" cy="2400657"/>
          </a:xfrm>
          <a:prstGeom prst="rect">
            <a:avLst/>
          </a:prstGeom>
          <a:noFill/>
        </p:spPr>
        <p:txBody>
          <a:bodyPr wrap="square" rtlCol="0">
            <a:spAutoFit/>
          </a:bodyPr>
          <a:lstStyle/>
          <a:p>
            <a:r>
              <a:rPr lang="en-IN" sz="3000" dirty="0">
                <a:latin typeface="Times New Roman" panose="02020603050405020304" pitchFamily="18" charset="0"/>
                <a:cs typeface="Times New Roman" panose="02020603050405020304" pitchFamily="18" charset="0"/>
              </a:rPr>
              <a:t> A motor is an electrical machine which converts electrical energy into mechanical energy. The principle of working of a DC motor is that "whenever a current carrying conductor is placed in a magnetic </a:t>
            </a:r>
            <a:r>
              <a:rPr lang="en-IN" sz="3000" b="1" dirty="0">
                <a:latin typeface="Times New Roman" panose="02020603050405020304" pitchFamily="18" charset="0"/>
                <a:cs typeface="Times New Roman" panose="02020603050405020304" pitchFamily="18" charset="0"/>
              </a:rPr>
              <a:t>field</a:t>
            </a:r>
            <a:r>
              <a:rPr lang="en-IN" sz="3000" dirty="0">
                <a:latin typeface="Times New Roman" panose="02020603050405020304" pitchFamily="18" charset="0"/>
                <a:cs typeface="Times New Roman" panose="02020603050405020304" pitchFamily="18" charset="0"/>
              </a:rPr>
              <a:t>, it experiences a mechanical force".</a:t>
            </a:r>
          </a:p>
        </p:txBody>
      </p:sp>
    </p:spTree>
    <p:extLst>
      <p:ext uri="{BB962C8B-B14F-4D97-AF65-F5344CB8AC3E}">
        <p14:creationId xmlns:p14="http://schemas.microsoft.com/office/powerpoint/2010/main" val="250107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9CED57-826F-4531-A97E-5C1FA44404F5}"/>
              </a:ext>
            </a:extLst>
          </p:cNvPr>
          <p:cNvSpPr txBox="1"/>
          <p:nvPr/>
        </p:nvSpPr>
        <p:spPr>
          <a:xfrm>
            <a:off x="530087" y="742122"/>
            <a:ext cx="4505739" cy="523220"/>
          </a:xfrm>
          <a:prstGeom prst="rect">
            <a:avLst/>
          </a:prstGeom>
          <a:noFill/>
        </p:spPr>
        <p:txBody>
          <a:bodyPr wrap="square" rtlCol="0">
            <a:spAutoFit/>
          </a:bodyPr>
          <a:lstStyle/>
          <a:p>
            <a:r>
              <a:rPr lang="en-IN" sz="2800" dirty="0"/>
              <a:t>DC Motor Pump</a:t>
            </a:r>
          </a:p>
        </p:txBody>
      </p:sp>
      <p:pic>
        <p:nvPicPr>
          <p:cNvPr id="4" name="Picture 3">
            <a:extLst>
              <a:ext uri="{FF2B5EF4-FFF2-40B4-BE49-F238E27FC236}">
                <a16:creationId xmlns:a16="http://schemas.microsoft.com/office/drawing/2014/main" id="{2031EAA3-85A7-4E81-B07A-DABA7EB63933}"/>
              </a:ext>
            </a:extLst>
          </p:cNvPr>
          <p:cNvPicPr>
            <a:picLocks noChangeAspect="1"/>
          </p:cNvPicPr>
          <p:nvPr/>
        </p:nvPicPr>
        <p:blipFill>
          <a:blip r:embed="rId2"/>
          <a:stretch>
            <a:fillRect/>
          </a:stretch>
        </p:blipFill>
        <p:spPr>
          <a:xfrm>
            <a:off x="1117969" y="2228728"/>
            <a:ext cx="3029489" cy="2695243"/>
          </a:xfrm>
          <a:prstGeom prst="rect">
            <a:avLst/>
          </a:prstGeom>
        </p:spPr>
      </p:pic>
      <p:sp>
        <p:nvSpPr>
          <p:cNvPr id="5" name="TextBox 4">
            <a:extLst>
              <a:ext uri="{FF2B5EF4-FFF2-40B4-BE49-F238E27FC236}">
                <a16:creationId xmlns:a16="http://schemas.microsoft.com/office/drawing/2014/main" id="{E21A8BF1-5917-4CF8-AB88-8E11FB24EC1A}"/>
              </a:ext>
            </a:extLst>
          </p:cNvPr>
          <p:cNvSpPr txBox="1"/>
          <p:nvPr/>
        </p:nvSpPr>
        <p:spPr>
          <a:xfrm>
            <a:off x="6210300" y="1917700"/>
            <a:ext cx="4191000" cy="1477328"/>
          </a:xfrm>
          <a:prstGeom prst="rect">
            <a:avLst/>
          </a:prstGeom>
          <a:noFill/>
        </p:spPr>
        <p:txBody>
          <a:bodyPr wrap="square" rtlCol="0">
            <a:spAutoFit/>
          </a:bodyPr>
          <a:lstStyle/>
          <a:p>
            <a:r>
              <a:rPr lang="en-IN" b="1" dirty="0"/>
              <a:t>FEATURES:</a:t>
            </a:r>
          </a:p>
          <a:p>
            <a:r>
              <a:rPr lang="en-IN" dirty="0"/>
              <a:t>Electric Voltage: 12V DC Maximum current: 2.0A</a:t>
            </a:r>
          </a:p>
          <a:p>
            <a:r>
              <a:rPr lang="en-IN" dirty="0"/>
              <a:t>Lift: 4-5 meters  </a:t>
            </a:r>
          </a:p>
          <a:p>
            <a:r>
              <a:rPr lang="en-IN" dirty="0"/>
              <a:t>Operating voltage:12 v</a:t>
            </a:r>
          </a:p>
        </p:txBody>
      </p:sp>
    </p:spTree>
    <p:extLst>
      <p:ext uri="{BB962C8B-B14F-4D97-AF65-F5344CB8AC3E}">
        <p14:creationId xmlns:p14="http://schemas.microsoft.com/office/powerpoint/2010/main" val="3049290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80E99-39BE-41C4-88C5-C196B97930DB}"/>
              </a:ext>
            </a:extLst>
          </p:cNvPr>
          <p:cNvPicPr>
            <a:picLocks noChangeAspect="1"/>
          </p:cNvPicPr>
          <p:nvPr/>
        </p:nvPicPr>
        <p:blipFill>
          <a:blip r:embed="rId2"/>
          <a:stretch>
            <a:fillRect/>
          </a:stretch>
        </p:blipFill>
        <p:spPr>
          <a:xfrm>
            <a:off x="442706" y="1321904"/>
            <a:ext cx="3532946" cy="338468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3489EB3F-6084-415B-9CA2-40C927399E19}"/>
              </a:ext>
            </a:extLst>
          </p:cNvPr>
          <p:cNvSpPr txBox="1"/>
          <p:nvPr/>
        </p:nvSpPr>
        <p:spPr>
          <a:xfrm>
            <a:off x="442706" y="392808"/>
            <a:ext cx="3644348" cy="369332"/>
          </a:xfrm>
          <a:prstGeom prst="rect">
            <a:avLst/>
          </a:prstGeom>
          <a:noFill/>
        </p:spPr>
        <p:txBody>
          <a:bodyPr wrap="square" rtlCol="0">
            <a:spAutoFit/>
          </a:bodyPr>
          <a:lstStyle/>
          <a:p>
            <a:r>
              <a:rPr lang="en-IN" dirty="0"/>
              <a:t>WATER PUMP used:</a:t>
            </a:r>
          </a:p>
        </p:txBody>
      </p:sp>
      <p:sp>
        <p:nvSpPr>
          <p:cNvPr id="5" name="TextBox 4">
            <a:extLst>
              <a:ext uri="{FF2B5EF4-FFF2-40B4-BE49-F238E27FC236}">
                <a16:creationId xmlns:a16="http://schemas.microsoft.com/office/drawing/2014/main" id="{84080433-2797-4EFF-8550-5BAC7CF37DCF}"/>
              </a:ext>
            </a:extLst>
          </p:cNvPr>
          <p:cNvSpPr txBox="1"/>
          <p:nvPr/>
        </p:nvSpPr>
        <p:spPr>
          <a:xfrm>
            <a:off x="5764696" y="887896"/>
            <a:ext cx="4691269" cy="3139321"/>
          </a:xfrm>
          <a:prstGeom prst="rect">
            <a:avLst/>
          </a:prstGeom>
          <a:noFill/>
        </p:spPr>
        <p:txBody>
          <a:bodyPr wrap="square" rtlCol="0">
            <a:spAutoFit/>
          </a:bodyPr>
          <a:lstStyle/>
          <a:p>
            <a:r>
              <a:rPr lang="en-IN" b="1" dirty="0"/>
              <a:t>Product Description:</a:t>
            </a:r>
          </a:p>
          <a:p>
            <a:endParaRPr lang="en-IN" b="1" dirty="0"/>
          </a:p>
          <a:p>
            <a:pPr marL="285750" indent="-285750">
              <a:buFont typeface="Wingdings" panose="05000000000000000000" pitchFamily="2" charset="2"/>
              <a:buChar char="q"/>
            </a:pPr>
            <a:r>
              <a:rPr lang="en-IN" dirty="0"/>
              <a:t>Operating Voltage 5V</a:t>
            </a:r>
            <a:br>
              <a:rPr lang="en-IN" dirty="0"/>
            </a:br>
            <a:endParaRPr lang="en-IN" dirty="0"/>
          </a:p>
          <a:p>
            <a:pPr marL="285750" indent="-285750">
              <a:buFont typeface="Wingdings" panose="05000000000000000000" pitchFamily="2" charset="2"/>
              <a:buChar char="q"/>
            </a:pPr>
            <a:r>
              <a:rPr lang="en-IN" dirty="0"/>
              <a:t>current consumption: &lt;200mA</a:t>
            </a:r>
            <a:br>
              <a:rPr lang="en-IN" dirty="0"/>
            </a:br>
            <a:endParaRPr lang="en-IN" dirty="0"/>
          </a:p>
          <a:p>
            <a:pPr marL="285750" indent="-285750">
              <a:buFont typeface="Wingdings" panose="05000000000000000000" pitchFamily="2" charset="2"/>
              <a:buChar char="q"/>
            </a:pPr>
            <a:r>
              <a:rPr lang="en-IN" dirty="0"/>
              <a:t>Weight: 0.1Kg</a:t>
            </a:r>
            <a:br>
              <a:rPr lang="en-IN" dirty="0"/>
            </a:br>
            <a:endParaRPr lang="en-IN" dirty="0"/>
          </a:p>
          <a:p>
            <a:pPr marL="285750" indent="-285750">
              <a:buFont typeface="Wingdings" panose="05000000000000000000" pitchFamily="2" charset="2"/>
              <a:buChar char="q"/>
            </a:pPr>
            <a:r>
              <a:rPr lang="en-IN" dirty="0"/>
              <a:t>output: </a:t>
            </a:r>
            <a:r>
              <a:rPr lang="en-IN" dirty="0" err="1"/>
              <a:t>Approx</a:t>
            </a:r>
            <a:r>
              <a:rPr lang="en-IN" dirty="0"/>
              <a:t> 50L/h</a:t>
            </a:r>
            <a:br>
              <a:rPr lang="en-IN" dirty="0"/>
            </a:br>
            <a:r>
              <a:rPr lang="en-IN" dirty="0"/>
              <a:t>H-max: 0.1m </a:t>
            </a:r>
          </a:p>
          <a:p>
            <a:endParaRPr lang="en-IN" dirty="0"/>
          </a:p>
        </p:txBody>
      </p:sp>
      <p:pic>
        <p:nvPicPr>
          <p:cNvPr id="6" name="Picture 5">
            <a:extLst>
              <a:ext uri="{FF2B5EF4-FFF2-40B4-BE49-F238E27FC236}">
                <a16:creationId xmlns:a16="http://schemas.microsoft.com/office/drawing/2014/main" id="{FC9F81A7-CE70-4871-9ED8-C6AC1CAF2BDD}"/>
              </a:ext>
            </a:extLst>
          </p:cNvPr>
          <p:cNvPicPr>
            <a:picLocks noChangeAspect="1"/>
          </p:cNvPicPr>
          <p:nvPr/>
        </p:nvPicPr>
        <p:blipFill>
          <a:blip r:embed="rId3"/>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39900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FB2256-1B81-4AD7-A374-EB5D24FB25BA}"/>
              </a:ext>
            </a:extLst>
          </p:cNvPr>
          <p:cNvSpPr txBox="1"/>
          <p:nvPr/>
        </p:nvSpPr>
        <p:spPr>
          <a:xfrm>
            <a:off x="736600" y="1092200"/>
            <a:ext cx="6032500" cy="630942"/>
          </a:xfrm>
          <a:prstGeom prst="rect">
            <a:avLst/>
          </a:prstGeom>
          <a:noFill/>
        </p:spPr>
        <p:txBody>
          <a:bodyPr wrap="square" rtlCol="0">
            <a:spAutoFit/>
          </a:bodyPr>
          <a:lstStyle/>
          <a:p>
            <a:r>
              <a:rPr lang="en-IN" sz="3500" dirty="0">
                <a:latin typeface="Times New Roman" panose="02020603050405020304" pitchFamily="18" charset="0"/>
                <a:cs typeface="Times New Roman" panose="02020603050405020304" pitchFamily="18" charset="0"/>
              </a:rPr>
              <a:t>Working of Water Pump:</a:t>
            </a:r>
          </a:p>
        </p:txBody>
      </p:sp>
      <p:sp>
        <p:nvSpPr>
          <p:cNvPr id="3" name="TextBox 2">
            <a:extLst>
              <a:ext uri="{FF2B5EF4-FFF2-40B4-BE49-F238E27FC236}">
                <a16:creationId xmlns:a16="http://schemas.microsoft.com/office/drawing/2014/main" id="{90769C2E-64A7-47C2-81B6-6332BDCB30DF}"/>
              </a:ext>
            </a:extLst>
          </p:cNvPr>
          <p:cNvSpPr txBox="1"/>
          <p:nvPr/>
        </p:nvSpPr>
        <p:spPr>
          <a:xfrm>
            <a:off x="736599" y="2298700"/>
            <a:ext cx="8702675" cy="3046988"/>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The most common water pumps use a spinning disk with impellers to rotate the water inside a chamber. Impellers are just a blade that extends from the disk to contact and push the water.</a:t>
            </a:r>
          </a:p>
          <a:p>
            <a:pPr algn="just"/>
            <a:r>
              <a:rPr lang="en-IN" sz="2400" dirty="0">
                <a:latin typeface="Times New Roman" panose="02020603050405020304" pitchFamily="18" charset="0"/>
                <a:cs typeface="Times New Roman" panose="02020603050405020304" pitchFamily="18" charset="0"/>
              </a:rPr>
              <a:t>This spinning of the water inside the chamber will result in forces that forces the water to move toward the chamber walls. This force pushes the water out through an exhaust port on the chamber outer wall.</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56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98EEB-C1C2-45CA-885F-519D6AEBC792}"/>
              </a:ext>
            </a:extLst>
          </p:cNvPr>
          <p:cNvPicPr>
            <a:picLocks noChangeAspect="1"/>
          </p:cNvPicPr>
          <p:nvPr/>
        </p:nvPicPr>
        <p:blipFill>
          <a:blip r:embed="rId2"/>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BB0ABAFD-74F5-48A4-A7C0-AF025993A72E}"/>
              </a:ext>
            </a:extLst>
          </p:cNvPr>
          <p:cNvSpPr txBox="1"/>
          <p:nvPr/>
        </p:nvSpPr>
        <p:spPr>
          <a:xfrm>
            <a:off x="556591" y="405996"/>
            <a:ext cx="3790122" cy="523220"/>
          </a:xfrm>
          <a:prstGeom prst="rect">
            <a:avLst/>
          </a:prstGeom>
          <a:noFill/>
        </p:spPr>
        <p:txBody>
          <a:bodyPr wrap="square" rtlCol="0">
            <a:spAutoFit/>
          </a:bodyPr>
          <a:lstStyle/>
          <a:p>
            <a:r>
              <a:rPr lang="en-IN" sz="2800" dirty="0"/>
              <a:t>RESULTS :</a:t>
            </a:r>
          </a:p>
        </p:txBody>
      </p:sp>
      <p:pic>
        <p:nvPicPr>
          <p:cNvPr id="9" name="Picture 8">
            <a:extLst>
              <a:ext uri="{FF2B5EF4-FFF2-40B4-BE49-F238E27FC236}">
                <a16:creationId xmlns:a16="http://schemas.microsoft.com/office/drawing/2014/main" id="{E4CAA5A3-223A-47AE-AC4F-BC65F826DE7A}"/>
              </a:ext>
            </a:extLst>
          </p:cNvPr>
          <p:cNvPicPr>
            <a:picLocks noChangeAspect="1"/>
          </p:cNvPicPr>
          <p:nvPr/>
        </p:nvPicPr>
        <p:blipFill>
          <a:blip r:embed="rId3"/>
          <a:stretch>
            <a:fillRect/>
          </a:stretch>
        </p:blipFill>
        <p:spPr>
          <a:xfrm>
            <a:off x="145775" y="1432474"/>
            <a:ext cx="5829304" cy="437197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E467185-EE66-40B3-9466-288CF046ED5D}"/>
              </a:ext>
            </a:extLst>
          </p:cNvPr>
          <p:cNvPicPr>
            <a:picLocks noChangeAspect="1"/>
          </p:cNvPicPr>
          <p:nvPr/>
        </p:nvPicPr>
        <p:blipFill rotWithShape="1">
          <a:blip r:embed="rId4"/>
          <a:srcRect l="-13043" t="9148" r="13043" b="3815"/>
          <a:stretch/>
        </p:blipFill>
        <p:spPr>
          <a:xfrm>
            <a:off x="5481141" y="1432474"/>
            <a:ext cx="6432562" cy="4371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90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1B98-8529-473C-8440-F251999C2191}"/>
              </a:ext>
            </a:extLst>
          </p:cNvPr>
          <p:cNvSpPr>
            <a:spLocks noGrp="1"/>
          </p:cNvSpPr>
          <p:nvPr>
            <p:ph type="title"/>
          </p:nvPr>
        </p:nvSpPr>
        <p:spPr>
          <a:xfrm>
            <a:off x="132281" y="145773"/>
            <a:ext cx="8940558" cy="951297"/>
          </a:xfrm>
        </p:spPr>
        <p:txBody>
          <a:bodyPr/>
          <a:lstStyle/>
          <a:p>
            <a:r>
              <a:rPr lang="en-IN" b="1" i="1" dirty="0"/>
              <a:t>Project Objective:</a:t>
            </a:r>
            <a:endParaRPr lang="en-IN" dirty="0"/>
          </a:p>
        </p:txBody>
      </p:sp>
      <p:sp>
        <p:nvSpPr>
          <p:cNvPr id="3" name="Content Placeholder 2">
            <a:extLst>
              <a:ext uri="{FF2B5EF4-FFF2-40B4-BE49-F238E27FC236}">
                <a16:creationId xmlns:a16="http://schemas.microsoft.com/office/drawing/2014/main" id="{FDFDDD8F-5768-4D54-BBBD-9961B6736330}"/>
              </a:ext>
            </a:extLst>
          </p:cNvPr>
          <p:cNvSpPr>
            <a:spLocks noGrp="1"/>
          </p:cNvSpPr>
          <p:nvPr>
            <p:ph idx="1"/>
          </p:nvPr>
        </p:nvSpPr>
        <p:spPr>
          <a:xfrm>
            <a:off x="476199" y="782693"/>
            <a:ext cx="10296938" cy="4858133"/>
          </a:xfrm>
        </p:spPr>
        <p:txBody>
          <a:bodyPr>
            <a:noAutofit/>
          </a:bodyPr>
          <a:lstStyle/>
          <a:p>
            <a:pPr algn="just">
              <a:lnSpc>
                <a:spcPct val="200000"/>
              </a:lnSpc>
            </a:pPr>
            <a:r>
              <a:rPr lang="en-IN" sz="2300" dirty="0">
                <a:solidFill>
                  <a:schemeClr val="tx1"/>
                </a:solidFill>
                <a:latin typeface="+mj-lt"/>
              </a:rPr>
              <a:t> In the event of a fire breakout, to rescue people and to quench the fire we are forced to use human resources which are not safe. </a:t>
            </a:r>
          </a:p>
          <a:p>
            <a:pPr lvl="0" algn="just">
              <a:lnSpc>
                <a:spcPct val="200000"/>
              </a:lnSpc>
            </a:pPr>
            <a:r>
              <a:rPr lang="en-IN" sz="2300" dirty="0">
                <a:solidFill>
                  <a:schemeClr val="tx1"/>
                </a:solidFill>
                <a:latin typeface="+mj-lt"/>
              </a:rPr>
              <a:t>The main motto of our project is to detect the fire and quench the fire</a:t>
            </a:r>
          </a:p>
          <a:p>
            <a:pPr lvl="0" algn="just">
              <a:lnSpc>
                <a:spcPct val="200000"/>
              </a:lnSpc>
            </a:pPr>
            <a:r>
              <a:rPr lang="en-IN" sz="2300" dirty="0">
                <a:solidFill>
                  <a:schemeClr val="tx1"/>
                </a:solidFill>
                <a:latin typeface="+mj-lt"/>
              </a:rPr>
              <a:t>Flames (Match stick lights) must be tracked and found in the robot path and extinguished.</a:t>
            </a:r>
          </a:p>
        </p:txBody>
      </p:sp>
      <p:pic>
        <p:nvPicPr>
          <p:cNvPr id="4" name="Picture 3">
            <a:extLst>
              <a:ext uri="{FF2B5EF4-FFF2-40B4-BE49-F238E27FC236}">
                <a16:creationId xmlns:a16="http://schemas.microsoft.com/office/drawing/2014/main" id="{FBA64545-1B6A-4032-8F18-D8D7B930652B}"/>
              </a:ext>
            </a:extLst>
          </p:cNvPr>
          <p:cNvPicPr>
            <a:picLocks noChangeAspect="1"/>
          </p:cNvPicPr>
          <p:nvPr/>
        </p:nvPicPr>
        <p:blipFill>
          <a:blip r:embed="rId2"/>
          <a:stretch>
            <a:fillRect/>
          </a:stretch>
        </p:blipFill>
        <p:spPr>
          <a:xfrm>
            <a:off x="10429219" y="419248"/>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877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926DCD-578F-4DE8-A740-1F0B7E2EDB47}"/>
              </a:ext>
            </a:extLst>
          </p:cNvPr>
          <p:cNvSpPr txBox="1"/>
          <p:nvPr/>
        </p:nvSpPr>
        <p:spPr>
          <a:xfrm>
            <a:off x="551543" y="348343"/>
            <a:ext cx="2090057" cy="461665"/>
          </a:xfrm>
          <a:prstGeom prst="rect">
            <a:avLst/>
          </a:prstGeom>
          <a:noFill/>
        </p:spPr>
        <p:txBody>
          <a:bodyPr wrap="square" rtlCol="0">
            <a:spAutoFit/>
          </a:bodyPr>
          <a:lstStyle/>
          <a:p>
            <a:r>
              <a:rPr lang="en-IN" sz="2400" b="1" dirty="0"/>
              <a:t>References:</a:t>
            </a:r>
          </a:p>
        </p:txBody>
      </p:sp>
      <p:sp>
        <p:nvSpPr>
          <p:cNvPr id="3" name="TextBox 2">
            <a:extLst>
              <a:ext uri="{FF2B5EF4-FFF2-40B4-BE49-F238E27FC236}">
                <a16:creationId xmlns:a16="http://schemas.microsoft.com/office/drawing/2014/main" id="{BC9CA59C-B051-453F-A648-F80BFF496638}"/>
              </a:ext>
            </a:extLst>
          </p:cNvPr>
          <p:cNvSpPr txBox="1"/>
          <p:nvPr/>
        </p:nvSpPr>
        <p:spPr>
          <a:xfrm>
            <a:off x="348343" y="908958"/>
            <a:ext cx="11161486" cy="8094524"/>
          </a:xfrm>
          <a:prstGeom prst="rect">
            <a:avLst/>
          </a:prstGeom>
          <a:noFill/>
        </p:spPr>
        <p:txBody>
          <a:bodyPr wrap="square" rtlCol="0">
            <a:spAutoFit/>
          </a:bodyPr>
          <a:lstStyle/>
          <a:p>
            <a:pPr marL="514350" indent="-514350" algn="just">
              <a:buFont typeface="+mj-lt"/>
              <a:buAutoNum type="romanUcPeriod"/>
            </a:pPr>
            <a:r>
              <a:rPr lang="en-IN" sz="2000" dirty="0">
                <a:latin typeface="Times New Roman" panose="02020603050405020304" pitchFamily="18" charset="0"/>
                <a:cs typeface="Times New Roman" panose="02020603050405020304" pitchFamily="18" charset="0"/>
              </a:rPr>
              <a:t>H. </a:t>
            </a:r>
            <a:r>
              <a:rPr lang="en-IN" sz="2000" dirty="0" err="1">
                <a:latin typeface="Times New Roman" panose="02020603050405020304" pitchFamily="18" charset="0"/>
                <a:cs typeface="Times New Roman" panose="02020603050405020304" pitchFamily="18" charset="0"/>
              </a:rPr>
              <a:t>P.Singh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Akanshu</a:t>
            </a:r>
            <a:r>
              <a:rPr lang="en-IN" sz="2000" dirty="0">
                <a:latin typeface="Times New Roman" panose="02020603050405020304" pitchFamily="18" charset="0"/>
                <a:cs typeface="Times New Roman" panose="02020603050405020304" pitchFamily="18" charset="0"/>
              </a:rPr>
              <a:t> Mahajan, N. </a:t>
            </a:r>
            <a:r>
              <a:rPr lang="en-IN" sz="2000" dirty="0" err="1">
                <a:latin typeface="Times New Roman" panose="02020603050405020304" pitchFamily="18" charset="0"/>
                <a:cs typeface="Times New Roman" panose="02020603050405020304" pitchFamily="18" charset="0"/>
              </a:rPr>
              <a:t>Sukavanam</a:t>
            </a:r>
            <a:r>
              <a:rPr lang="en-IN" sz="2000" dirty="0">
                <a:latin typeface="Times New Roman" panose="02020603050405020304" pitchFamily="18" charset="0"/>
                <a:cs typeface="Times New Roman" panose="02020603050405020304" pitchFamily="18" charset="0"/>
              </a:rPr>
              <a:t>, Veena </a:t>
            </a:r>
            <a:r>
              <a:rPr lang="en-IN" sz="2000" dirty="0" err="1">
                <a:latin typeface="Times New Roman" panose="02020603050405020304" pitchFamily="18" charset="0"/>
                <a:cs typeface="Times New Roman" panose="02020603050405020304" pitchFamily="18" charset="0"/>
              </a:rPr>
              <a:t>Budhraja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Swarn</a:t>
            </a:r>
            <a:r>
              <a:rPr lang="en-IN" sz="2000" dirty="0">
                <a:latin typeface="Times New Roman" panose="02020603050405020304" pitchFamily="18" charset="0"/>
                <a:cs typeface="Times New Roman" panose="02020603050405020304" pitchFamily="18" charset="0"/>
              </a:rPr>
              <a:t> Singh, Amit Kumar and </a:t>
            </a:r>
            <a:r>
              <a:rPr lang="en-IN" sz="2000" dirty="0" err="1">
                <a:latin typeface="Times New Roman" panose="02020603050405020304" pitchFamily="18" charset="0"/>
                <a:cs typeface="Times New Roman" panose="02020603050405020304" pitchFamily="18" charset="0"/>
              </a:rPr>
              <a:t>Anadi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Vashisht</a:t>
            </a:r>
            <a:r>
              <a:rPr lang="en-IN" sz="2000" dirty="0">
                <a:latin typeface="Times New Roman" panose="02020603050405020304" pitchFamily="18" charset="0"/>
                <a:cs typeface="Times New Roman" panose="02020603050405020304" pitchFamily="18" charset="0"/>
              </a:rPr>
              <a:t>, “Control Of An Autonomous Industrial Fire Fighting Mobile Robot” , DU Journal of Undergraduate Research and Innovation. (Nov-2015).</a:t>
            </a:r>
          </a:p>
          <a:p>
            <a:pPr algn="just"/>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2"/>
              </a:rPr>
              <a:t>http://journals.du.ac.in/ugresearch/pdf/J11.pdf</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r>
              <a:rPr lang="en-IN" sz="2000" dirty="0">
                <a:latin typeface="Times New Roman" panose="02020603050405020304" pitchFamily="18" charset="0"/>
                <a:cs typeface="Times New Roman" panose="02020603050405020304" pitchFamily="18" charset="0"/>
              </a:rPr>
              <a:t>Swati A. Deshmukh, Karishma A. Matte And Rashmi A. </a:t>
            </a:r>
            <a:r>
              <a:rPr lang="en-IN" sz="2000" dirty="0" err="1">
                <a:latin typeface="Times New Roman" panose="02020603050405020304" pitchFamily="18" charset="0"/>
                <a:cs typeface="Times New Roman" panose="02020603050405020304" pitchFamily="18" charset="0"/>
              </a:rPr>
              <a:t>Pandhare</a:t>
            </a:r>
            <a:r>
              <a:rPr lang="en-IN" sz="2000" dirty="0">
                <a:latin typeface="Times New Roman" panose="02020603050405020304" pitchFamily="18" charset="0"/>
                <a:cs typeface="Times New Roman" panose="02020603050405020304" pitchFamily="18" charset="0"/>
              </a:rPr>
              <a:t>, “Wireless Fire Fighting Robot”, International Journal For Research In Emerging Science And Technology, Volume-2, Special Issue-1, March-2015.</a:t>
            </a:r>
          </a:p>
          <a:p>
            <a:pPr algn="just"/>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3"/>
              </a:rPr>
              <a:t>http://www.issr-journals.org/links/</a:t>
            </a:r>
            <a:r>
              <a:rPr lang="en-IN" sz="2000" dirty="0" err="1">
                <a:latin typeface="Times New Roman" panose="02020603050405020304" pitchFamily="18" charset="0"/>
                <a:cs typeface="Times New Roman" panose="02020603050405020304" pitchFamily="18" charset="0"/>
                <a:hlinkClick r:id="rId3"/>
              </a:rPr>
              <a:t>papers.php?journal</a:t>
            </a:r>
            <a:r>
              <a:rPr lang="en-IN" sz="2000" dirty="0">
                <a:latin typeface="Times New Roman" panose="02020603050405020304" pitchFamily="18" charset="0"/>
                <a:cs typeface="Times New Roman" panose="02020603050405020304" pitchFamily="18" charset="0"/>
                <a:hlinkClick r:id="rId3"/>
              </a:rPr>
              <a:t>=</a:t>
            </a:r>
            <a:r>
              <a:rPr lang="en-IN" sz="2000" dirty="0" err="1">
                <a:latin typeface="Times New Roman" panose="02020603050405020304" pitchFamily="18" charset="0"/>
                <a:cs typeface="Times New Roman" panose="02020603050405020304" pitchFamily="18" charset="0"/>
                <a:hlinkClick r:id="rId3"/>
              </a:rPr>
              <a:t>ijisr&amp;application</a:t>
            </a:r>
            <a:r>
              <a:rPr lang="en-IN" sz="2000" dirty="0">
                <a:latin typeface="Times New Roman" panose="02020603050405020304" pitchFamily="18" charset="0"/>
                <a:cs typeface="Times New Roman" panose="02020603050405020304" pitchFamily="18" charset="0"/>
                <a:hlinkClick r:id="rId3"/>
              </a:rPr>
              <a:t>=pdf...112-15</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r>
              <a:rPr lang="en-IN" sz="2000" dirty="0">
                <a:latin typeface="Times New Roman" panose="02020603050405020304" pitchFamily="18" charset="0"/>
                <a:cs typeface="Times New Roman" panose="02020603050405020304" pitchFamily="18" charset="0"/>
              </a:rPr>
              <a:t>Manish </a:t>
            </a:r>
            <a:r>
              <a:rPr lang="en-IN" sz="2000" dirty="0" err="1">
                <a:latin typeface="Times New Roman" panose="02020603050405020304" pitchFamily="18" charset="0"/>
                <a:cs typeface="Times New Roman" panose="02020603050405020304" pitchFamily="18" charset="0"/>
              </a:rPr>
              <a:t>Kumbhare</a:t>
            </a:r>
            <a:r>
              <a:rPr lang="en-IN" sz="2000" dirty="0">
                <a:latin typeface="Times New Roman" panose="02020603050405020304" pitchFamily="18" charset="0"/>
                <a:cs typeface="Times New Roman" panose="02020603050405020304" pitchFamily="18" charset="0"/>
              </a:rPr>
              <a:t>, S </a:t>
            </a:r>
            <a:r>
              <a:rPr lang="en-IN" sz="2000" dirty="0" err="1">
                <a:latin typeface="Times New Roman" panose="02020603050405020304" pitchFamily="18" charset="0"/>
                <a:cs typeface="Times New Roman" panose="02020603050405020304" pitchFamily="18" charset="0"/>
              </a:rPr>
              <a:t>S</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Kumbhalkar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Ratnesh</a:t>
            </a:r>
            <a:r>
              <a:rPr lang="en-IN" sz="2000" dirty="0">
                <a:latin typeface="Times New Roman" panose="02020603050405020304" pitchFamily="18" charset="0"/>
                <a:cs typeface="Times New Roman" panose="02020603050405020304" pitchFamily="18" charset="0"/>
              </a:rPr>
              <a:t> Malik. “FIRE FIGHTING ROBOT: AN APPROACH”,Vol.2,Issue.II/March 12, pp.1-4, Indian Streams Research Journal (2014).</a:t>
            </a:r>
          </a:p>
          <a:p>
            <a:pPr algn="just"/>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4"/>
              </a:rPr>
              <a:t>https://www.scribd.com/document/140181864/807</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r>
              <a:rPr lang="en-IN" sz="2000" dirty="0">
                <a:latin typeface="Times New Roman" panose="02020603050405020304" pitchFamily="18" charset="0"/>
                <a:cs typeface="Times New Roman" panose="02020603050405020304" pitchFamily="18" charset="0"/>
              </a:rPr>
              <a:t>Sahil </a:t>
            </a:r>
            <a:r>
              <a:rPr lang="en-IN" sz="2000" dirty="0" err="1">
                <a:latin typeface="Times New Roman" panose="02020603050405020304" pitchFamily="18" charset="0"/>
                <a:cs typeface="Times New Roman" panose="02020603050405020304" pitchFamily="18" charset="0"/>
              </a:rPr>
              <a:t>S.Shah</a:t>
            </a:r>
            <a:r>
              <a:rPr lang="en-IN" sz="2000" dirty="0">
                <a:latin typeface="Times New Roman" panose="02020603050405020304" pitchFamily="18" charset="0"/>
                <a:cs typeface="Times New Roman" panose="02020603050405020304" pitchFamily="18" charset="0"/>
              </a:rPr>
              <a:t>, Vaibhav </a:t>
            </a:r>
            <a:r>
              <a:rPr lang="en-IN" sz="2000" dirty="0" err="1">
                <a:latin typeface="Times New Roman" panose="02020603050405020304" pitchFamily="18" charset="0"/>
                <a:cs typeface="Times New Roman" panose="02020603050405020304" pitchFamily="18" charset="0"/>
              </a:rPr>
              <a:t>K.Shah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Prithvish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Mamtora</a:t>
            </a:r>
            <a:r>
              <a:rPr lang="en-IN" sz="2000" dirty="0">
                <a:latin typeface="Times New Roman" panose="02020603050405020304" pitchFamily="18" charset="0"/>
                <a:cs typeface="Times New Roman" panose="02020603050405020304" pitchFamily="18" charset="0"/>
              </a:rPr>
              <a:t> And Mohit </a:t>
            </a:r>
            <a:r>
              <a:rPr lang="en-IN" sz="2000" dirty="0" err="1">
                <a:latin typeface="Times New Roman" panose="02020603050405020304" pitchFamily="18" charset="0"/>
                <a:cs typeface="Times New Roman" panose="02020603050405020304" pitchFamily="18" charset="0"/>
              </a:rPr>
              <a:t>Hapani</a:t>
            </a:r>
            <a:r>
              <a:rPr lang="en-IN" sz="2000" dirty="0">
                <a:latin typeface="Times New Roman" panose="02020603050405020304" pitchFamily="18" charset="0"/>
                <a:cs typeface="Times New Roman" panose="02020603050405020304" pitchFamily="18" charset="0"/>
              </a:rPr>
              <a:t>, “Fire Fighting Robot”, International Journal Of Emerging Trends &amp; Technology In Computer Science (IJETTCS), Volume 2, Issue 4, July – August 2013.</a:t>
            </a:r>
          </a:p>
          <a:p>
            <a:pPr algn="just"/>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5"/>
              </a:rPr>
              <a:t>http://www.ijettcs.org/Volume2Issue4/IJETTCS-2013-08-13-084.pdf</a:t>
            </a: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romanUcPeriod"/>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34CD12-E7CA-400D-81F2-1A09A2076B03}"/>
              </a:ext>
            </a:extLst>
          </p:cNvPr>
          <p:cNvPicPr>
            <a:picLocks noChangeAspect="1"/>
          </p:cNvPicPr>
          <p:nvPr/>
        </p:nvPicPr>
        <p:blipFill>
          <a:blip r:embed="rId6"/>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074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4374050" y="2647278"/>
            <a:ext cx="5023168" cy="630494"/>
          </a:xfrm>
        </p:spPr>
        <p:txBody>
          <a:bodyPr>
            <a:normAutofit fontScale="90000"/>
            <a:scene3d>
              <a:camera prst="orthographicFront"/>
              <a:lightRig rig="threePt" dir="t"/>
            </a:scene3d>
            <a:sp3d extrusionH="57150">
              <a:bevelT w="69850" h="38100" prst="cross"/>
            </a:sp3d>
          </a:bodyPr>
          <a:lstStyle/>
          <a:p>
            <a:r>
              <a:rPr lang="en-IN" sz="6000" i="1" dirty="0"/>
              <a:t>THANK YOU</a:t>
            </a:r>
          </a:p>
        </p:txBody>
      </p:sp>
      <p:sp>
        <p:nvSpPr>
          <p:cNvPr id="3" name="Content Placeholder 2"/>
          <p:cNvSpPr>
            <a:spLocks noGrp="1"/>
          </p:cNvSpPr>
          <p:nvPr>
            <p:ph idx="1"/>
          </p:nvPr>
        </p:nvSpPr>
        <p:spPr>
          <a:xfrm>
            <a:off x="11999741" y="6710289"/>
            <a:ext cx="661182" cy="550984"/>
          </a:xfrm>
        </p:spPr>
        <p:txBody>
          <a:bodyPr>
            <a:normAutofit/>
          </a:bodyPr>
          <a:lstStyle/>
          <a:p>
            <a:pPr marL="0" indent="0">
              <a:buNone/>
            </a:pPr>
            <a:r>
              <a:rPr lang="en-IN" sz="100" dirty="0"/>
              <a:t>1</a:t>
            </a:r>
          </a:p>
        </p:txBody>
      </p:sp>
      <p:pic>
        <p:nvPicPr>
          <p:cNvPr id="5" name="Picture 4">
            <a:extLst>
              <a:ext uri="{FF2B5EF4-FFF2-40B4-BE49-F238E27FC236}">
                <a16:creationId xmlns:a16="http://schemas.microsoft.com/office/drawing/2014/main" id="{58603679-91AD-461E-AA21-92D3E99A47D6}"/>
              </a:ext>
            </a:extLst>
          </p:cNvPr>
          <p:cNvPicPr>
            <a:picLocks noChangeAspect="1"/>
          </p:cNvPicPr>
          <p:nvPr/>
        </p:nvPicPr>
        <p:blipFill>
          <a:blip r:embed="rId2"/>
          <a:stretch>
            <a:fillRect/>
          </a:stretch>
        </p:blipFill>
        <p:spPr>
          <a:xfrm>
            <a:off x="10429219" y="459005"/>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968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8460-4A82-4807-A0BA-9B1813168EEA}"/>
              </a:ext>
            </a:extLst>
          </p:cNvPr>
          <p:cNvSpPr>
            <a:spLocks noGrp="1"/>
          </p:cNvSpPr>
          <p:nvPr>
            <p:ph type="title"/>
          </p:nvPr>
        </p:nvSpPr>
        <p:spPr>
          <a:xfrm>
            <a:off x="123084" y="61691"/>
            <a:ext cx="7893395" cy="1091095"/>
          </a:xfrm>
        </p:spPr>
        <p:txBody>
          <a:bodyPr/>
          <a:lstStyle/>
          <a:p>
            <a:r>
              <a:rPr lang="en-IN" dirty="0"/>
              <a:t>Block Diagram:</a:t>
            </a:r>
          </a:p>
        </p:txBody>
      </p:sp>
      <p:pic>
        <p:nvPicPr>
          <p:cNvPr id="6" name="Picture 5">
            <a:extLst>
              <a:ext uri="{FF2B5EF4-FFF2-40B4-BE49-F238E27FC236}">
                <a16:creationId xmlns:a16="http://schemas.microsoft.com/office/drawing/2014/main" id="{BE3FDA3A-9EAA-4761-AD0E-201C224D2F92}"/>
              </a:ext>
            </a:extLst>
          </p:cNvPr>
          <p:cNvPicPr>
            <a:picLocks noChangeAspect="1"/>
          </p:cNvPicPr>
          <p:nvPr/>
        </p:nvPicPr>
        <p:blipFill>
          <a:blip r:embed="rId2"/>
          <a:stretch>
            <a:fillRect/>
          </a:stretch>
        </p:blipFill>
        <p:spPr>
          <a:xfrm>
            <a:off x="10429219" y="459005"/>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Diagram 7">
            <a:extLst>
              <a:ext uri="{FF2B5EF4-FFF2-40B4-BE49-F238E27FC236}">
                <a16:creationId xmlns:a16="http://schemas.microsoft.com/office/drawing/2014/main" id="{297B4C43-397B-432D-B0C3-35E982A78E4B}"/>
              </a:ext>
            </a:extLst>
          </p:cNvPr>
          <p:cNvGraphicFramePr/>
          <p:nvPr>
            <p:extLst>
              <p:ext uri="{D42A27DB-BD31-4B8C-83A1-F6EECF244321}">
                <p14:modId xmlns:p14="http://schemas.microsoft.com/office/powerpoint/2010/main" val="1250461397"/>
              </p:ext>
            </p:extLst>
          </p:nvPr>
        </p:nvGraphicFramePr>
        <p:xfrm>
          <a:off x="0" y="1394642"/>
          <a:ext cx="12192000" cy="5168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Arrow: Right 11">
            <a:extLst>
              <a:ext uri="{FF2B5EF4-FFF2-40B4-BE49-F238E27FC236}">
                <a16:creationId xmlns:a16="http://schemas.microsoft.com/office/drawing/2014/main" id="{162569B3-E937-4A9F-91B0-D2C8F9FFA757}"/>
              </a:ext>
            </a:extLst>
          </p:cNvPr>
          <p:cNvSpPr/>
          <p:nvPr/>
        </p:nvSpPr>
        <p:spPr>
          <a:xfrm rot="5400000">
            <a:off x="8147909" y="4448280"/>
            <a:ext cx="658034" cy="600675"/>
          </a:xfrm>
          <a:prstGeom prst="rightArrow">
            <a:avLst>
              <a:gd name="adj1" fmla="val 30401"/>
              <a:gd name="adj2" fmla="val 4955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DCF5EC89-368E-4FDA-8214-BDC689D7DC9F}"/>
              </a:ext>
            </a:extLst>
          </p:cNvPr>
          <p:cNvSpPr/>
          <p:nvPr/>
        </p:nvSpPr>
        <p:spPr>
          <a:xfrm rot="16200000">
            <a:off x="8675601" y="3510483"/>
            <a:ext cx="2533630" cy="600673"/>
          </a:xfrm>
          <a:prstGeom prst="rightArrow">
            <a:avLst>
              <a:gd name="adj1" fmla="val 30401"/>
              <a:gd name="adj2" fmla="val 4955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2369E306-3337-4CCA-AC57-9BCB11522641}"/>
              </a:ext>
            </a:extLst>
          </p:cNvPr>
          <p:cNvSpPr/>
          <p:nvPr/>
        </p:nvSpPr>
        <p:spPr>
          <a:xfrm>
            <a:off x="1722783" y="3429000"/>
            <a:ext cx="1256723" cy="505128"/>
          </a:xfrm>
          <a:prstGeom prst="rightArrow">
            <a:avLst>
              <a:gd name="adj1" fmla="val 30401"/>
              <a:gd name="adj2" fmla="val 5175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7843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AFE6-A0CC-4337-8B75-0AF7E73424F6}"/>
              </a:ext>
            </a:extLst>
          </p:cNvPr>
          <p:cNvSpPr>
            <a:spLocks noGrp="1"/>
          </p:cNvSpPr>
          <p:nvPr>
            <p:ph type="title"/>
          </p:nvPr>
        </p:nvSpPr>
        <p:spPr>
          <a:xfrm>
            <a:off x="128345" y="290155"/>
            <a:ext cx="8039169" cy="905564"/>
          </a:xfrm>
        </p:spPr>
        <p:txBody>
          <a:bodyPr/>
          <a:lstStyle/>
          <a:p>
            <a:r>
              <a:rPr lang="en-IN" dirty="0"/>
              <a:t>Literature Review:</a:t>
            </a:r>
          </a:p>
        </p:txBody>
      </p:sp>
      <p:sp>
        <p:nvSpPr>
          <p:cNvPr id="3" name="Content Placeholder 2">
            <a:extLst>
              <a:ext uri="{FF2B5EF4-FFF2-40B4-BE49-F238E27FC236}">
                <a16:creationId xmlns:a16="http://schemas.microsoft.com/office/drawing/2014/main" id="{81E68412-DEBC-41C9-8F18-C67E33D3DEDD}"/>
              </a:ext>
            </a:extLst>
          </p:cNvPr>
          <p:cNvSpPr>
            <a:spLocks noGrp="1"/>
          </p:cNvSpPr>
          <p:nvPr>
            <p:ph idx="1"/>
          </p:nvPr>
        </p:nvSpPr>
        <p:spPr>
          <a:xfrm>
            <a:off x="666785" y="3313151"/>
            <a:ext cx="11008380" cy="3125599"/>
          </a:xfrm>
        </p:spPr>
        <p:txBody>
          <a:bodyPr>
            <a:normAutofit/>
          </a:bodyPr>
          <a:lstStyle/>
          <a:p>
            <a:pPr marL="0" indent="0" algn="just">
              <a:lnSpc>
                <a:spcPct val="150000"/>
              </a:lnSpc>
              <a:buNone/>
            </a:pPr>
            <a:r>
              <a:rPr lang="en-IN" dirty="0">
                <a:solidFill>
                  <a:schemeClr val="tx1"/>
                </a:solidFill>
                <a:latin typeface="Times New Roman" panose="02020603050405020304" pitchFamily="18" charset="0"/>
                <a:cs typeface="Times New Roman" panose="02020603050405020304" pitchFamily="18" charset="0"/>
              </a:rPr>
              <a:t>1.The paper describes the construction and design of mobile fire fighting robot. The system contains two optically isolated D.C. motors. Robot performs </a:t>
            </a:r>
            <a:r>
              <a:rPr lang="en-IN" dirty="0" err="1">
                <a:solidFill>
                  <a:schemeClr val="tx1"/>
                </a:solidFill>
                <a:latin typeface="Times New Roman" panose="02020603050405020304" pitchFamily="18" charset="0"/>
                <a:cs typeface="Times New Roman" panose="02020603050405020304" pitchFamily="18" charset="0"/>
              </a:rPr>
              <a:t>analog</a:t>
            </a:r>
            <a:r>
              <a:rPr lang="en-IN" dirty="0">
                <a:solidFill>
                  <a:schemeClr val="tx1"/>
                </a:solidFill>
                <a:latin typeface="Times New Roman" panose="02020603050405020304" pitchFamily="18" charset="0"/>
                <a:cs typeface="Times New Roman" panose="02020603050405020304" pitchFamily="18" charset="0"/>
              </a:rPr>
              <a:t> to digital conversion of the data provided by infrared sensors. </a:t>
            </a:r>
          </a:p>
          <a:p>
            <a:pPr marL="0" indent="0" algn="just">
              <a:lnSpc>
                <a:spcPct val="150000"/>
              </a:lnSpc>
              <a:buNone/>
            </a:pPr>
            <a:r>
              <a:rPr lang="en-IN" dirty="0">
                <a:solidFill>
                  <a:schemeClr val="tx1"/>
                </a:solidFill>
                <a:latin typeface="Times New Roman" panose="02020603050405020304" pitchFamily="18" charset="0"/>
                <a:cs typeface="Times New Roman" panose="02020603050405020304" pitchFamily="18" charset="0"/>
              </a:rPr>
              <a:t>2.Five infrared sensor are used. Two sensors control the motion of the robots and three are for flame detection. The extinguisher comprises of D.C water pump and a water container. </a:t>
            </a:r>
          </a:p>
        </p:txBody>
      </p:sp>
      <p:pic>
        <p:nvPicPr>
          <p:cNvPr id="4" name="Picture 3">
            <a:extLst>
              <a:ext uri="{FF2B5EF4-FFF2-40B4-BE49-F238E27FC236}">
                <a16:creationId xmlns:a16="http://schemas.microsoft.com/office/drawing/2014/main" id="{3FF2781F-E6FB-4BBC-82CF-9D84F2291643}"/>
              </a:ext>
            </a:extLst>
          </p:cNvPr>
          <p:cNvPicPr>
            <a:picLocks noChangeAspect="1"/>
          </p:cNvPicPr>
          <p:nvPr/>
        </p:nvPicPr>
        <p:blipFill>
          <a:blip r:embed="rId2"/>
          <a:stretch>
            <a:fillRect/>
          </a:stretch>
        </p:blipFill>
        <p:spPr>
          <a:xfrm>
            <a:off x="10429219" y="419249"/>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F6BE829-4B0D-469D-B136-2B5E488D8586}"/>
              </a:ext>
            </a:extLst>
          </p:cNvPr>
          <p:cNvSpPr txBox="1"/>
          <p:nvPr/>
        </p:nvSpPr>
        <p:spPr>
          <a:xfrm>
            <a:off x="689113" y="1267295"/>
            <a:ext cx="11251096" cy="1687963"/>
          </a:xfrm>
          <a:prstGeom prst="rect">
            <a:avLst/>
          </a:prstGeom>
          <a:noFill/>
        </p:spPr>
        <p:txBody>
          <a:bodyPr wrap="square" rtlCol="0">
            <a:spAutoFit/>
          </a:bodyPr>
          <a:lstStyle/>
          <a:p>
            <a:pPr algn="just">
              <a:lnSpc>
                <a:spcPct val="150000"/>
              </a:lnSpc>
            </a:pPr>
            <a:r>
              <a:rPr lang="en-IN" sz="20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H. </a:t>
            </a:r>
            <a:r>
              <a:rPr lang="en-IN" sz="2400" dirty="0" err="1">
                <a:latin typeface="Times New Roman" panose="02020603050405020304" pitchFamily="18" charset="0"/>
                <a:cs typeface="Times New Roman" panose="02020603050405020304" pitchFamily="18" charset="0"/>
              </a:rPr>
              <a:t>P.Singh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Akanshu</a:t>
            </a:r>
            <a:r>
              <a:rPr lang="en-IN" sz="2400" dirty="0">
                <a:latin typeface="Times New Roman" panose="02020603050405020304" pitchFamily="18" charset="0"/>
                <a:cs typeface="Times New Roman" panose="02020603050405020304" pitchFamily="18" charset="0"/>
              </a:rPr>
              <a:t> Mahajan, N. </a:t>
            </a:r>
            <a:r>
              <a:rPr lang="en-IN" sz="2400" dirty="0" err="1">
                <a:latin typeface="Times New Roman" panose="02020603050405020304" pitchFamily="18" charset="0"/>
                <a:cs typeface="Times New Roman" panose="02020603050405020304" pitchFamily="18" charset="0"/>
              </a:rPr>
              <a:t>Sukavanam</a:t>
            </a:r>
            <a:r>
              <a:rPr lang="en-IN" sz="2400" dirty="0">
                <a:latin typeface="Times New Roman" panose="02020603050405020304" pitchFamily="18" charset="0"/>
                <a:cs typeface="Times New Roman" panose="02020603050405020304" pitchFamily="18" charset="0"/>
              </a:rPr>
              <a:t>, Veena </a:t>
            </a:r>
            <a:r>
              <a:rPr lang="en-IN" sz="2400" dirty="0" err="1">
                <a:latin typeface="Times New Roman" panose="02020603050405020304" pitchFamily="18" charset="0"/>
                <a:cs typeface="Times New Roman" panose="02020603050405020304" pitchFamily="18" charset="0"/>
              </a:rPr>
              <a:t>Budhraja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Swarn</a:t>
            </a:r>
            <a:r>
              <a:rPr lang="en-IN" sz="2400" dirty="0">
                <a:latin typeface="Times New Roman" panose="02020603050405020304" pitchFamily="18" charset="0"/>
                <a:cs typeface="Times New Roman" panose="02020603050405020304" pitchFamily="18" charset="0"/>
              </a:rPr>
              <a:t> Singh, Amit Kumar and </a:t>
            </a:r>
            <a:r>
              <a:rPr lang="en-IN" sz="2400" dirty="0" err="1">
                <a:latin typeface="Times New Roman" panose="02020603050405020304" pitchFamily="18" charset="0"/>
                <a:cs typeface="Times New Roman" panose="02020603050405020304" pitchFamily="18" charset="0"/>
              </a:rPr>
              <a:t>Anadi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Vashish</a:t>
            </a:r>
            <a:r>
              <a:rPr lang="en-IN" sz="2400" dirty="0">
                <a:latin typeface="Times New Roman" panose="02020603050405020304" pitchFamily="18" charset="0"/>
                <a:cs typeface="Times New Roman" panose="02020603050405020304" pitchFamily="18" charset="0"/>
              </a:rPr>
              <a:t>, “Control Of An Autonomous Industrial Fire Fighting Mobile Robot” , DU Journal of Undergraduate Research and Innovation (Nov-2015).</a:t>
            </a:r>
          </a:p>
        </p:txBody>
      </p:sp>
      <p:sp>
        <p:nvSpPr>
          <p:cNvPr id="8" name="TextBox 7">
            <a:extLst>
              <a:ext uri="{FF2B5EF4-FFF2-40B4-BE49-F238E27FC236}">
                <a16:creationId xmlns:a16="http://schemas.microsoft.com/office/drawing/2014/main" id="{7FD3FE97-F299-45D6-B325-2126C065E497}"/>
              </a:ext>
            </a:extLst>
          </p:cNvPr>
          <p:cNvSpPr txBox="1"/>
          <p:nvPr/>
        </p:nvSpPr>
        <p:spPr>
          <a:xfrm>
            <a:off x="304799" y="1358900"/>
            <a:ext cx="361985" cy="379378"/>
          </a:xfrm>
          <a:prstGeom prst="rect">
            <a:avLst/>
          </a:prstGeom>
          <a:noFill/>
        </p:spPr>
        <p:txBody>
          <a:bodyPr wrap="square" rtlCol="0">
            <a:spAutoFit/>
          </a:bodyPr>
          <a:lstStyle/>
          <a:p>
            <a:r>
              <a:rPr lang="en-IN" dirty="0"/>
              <a:t>I.</a:t>
            </a:r>
          </a:p>
        </p:txBody>
      </p:sp>
    </p:spTree>
    <p:extLst>
      <p:ext uri="{BB962C8B-B14F-4D97-AF65-F5344CB8AC3E}">
        <p14:creationId xmlns:p14="http://schemas.microsoft.com/office/powerpoint/2010/main" val="52371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0DBBE5-B94F-46A2-9C9A-6011EEB0CE55}"/>
              </a:ext>
            </a:extLst>
          </p:cNvPr>
          <p:cNvSpPr>
            <a:spLocks noGrp="1"/>
          </p:cNvSpPr>
          <p:nvPr>
            <p:ph idx="1"/>
          </p:nvPr>
        </p:nvSpPr>
        <p:spPr>
          <a:xfrm>
            <a:off x="486154" y="3064499"/>
            <a:ext cx="11234705" cy="3183900"/>
          </a:xfrm>
        </p:spPr>
        <p:txBody>
          <a:bodyPr>
            <a:noAutofit/>
          </a:bodyPr>
          <a:lstStyle/>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The fire fighting robot can move in both forward and reverse direction and can turned in left and right directions. Thus fire fighter can operate the robot over a long distance and there is no need for human near the area on fire. </a:t>
            </a:r>
          </a:p>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Light dependent resistors are used for detection of fire. These resistors are highly sensitive devices and are capable of detecting very small fire. </a:t>
            </a:r>
          </a:p>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The robot provides security at home, buildings, factory and laboratory. It is an intelligent multisensory based security system which contains fire fighting system in daily life</a:t>
            </a:r>
          </a:p>
        </p:txBody>
      </p:sp>
      <p:pic>
        <p:nvPicPr>
          <p:cNvPr id="4" name="Picture 3">
            <a:extLst>
              <a:ext uri="{FF2B5EF4-FFF2-40B4-BE49-F238E27FC236}">
                <a16:creationId xmlns:a16="http://schemas.microsoft.com/office/drawing/2014/main" id="{BF4E44B0-8495-4C77-A41D-51BEA6BA8A9C}"/>
              </a:ext>
            </a:extLst>
          </p:cNvPr>
          <p:cNvPicPr>
            <a:picLocks noChangeAspect="1"/>
          </p:cNvPicPr>
          <p:nvPr/>
        </p:nvPicPr>
        <p:blipFill>
          <a:blip r:embed="rId2"/>
          <a:stretch>
            <a:fillRect/>
          </a:stretch>
        </p:blipFill>
        <p:spPr>
          <a:xfrm>
            <a:off x="11504163" y="11604"/>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a:extLst>
              <a:ext uri="{FF2B5EF4-FFF2-40B4-BE49-F238E27FC236}">
                <a16:creationId xmlns:a16="http://schemas.microsoft.com/office/drawing/2014/main" id="{D244E195-E54F-45DA-A734-3E3BC111F98F}"/>
              </a:ext>
            </a:extLst>
          </p:cNvPr>
          <p:cNvSpPr/>
          <p:nvPr/>
        </p:nvSpPr>
        <p:spPr>
          <a:xfrm>
            <a:off x="808383" y="172607"/>
            <a:ext cx="10548730" cy="2057294"/>
          </a:xfrm>
          <a:prstGeom prst="rect">
            <a:avLst/>
          </a:prstGeom>
        </p:spPr>
        <p:txBody>
          <a:bodyPr wrap="square">
            <a:spAutoFit/>
          </a:bodyPr>
          <a:lstStyle/>
          <a:p>
            <a:pPr marL="514350" indent="-514350" algn="just">
              <a:buFont typeface="+mj-lt"/>
              <a:buAutoNum type="romanUcPeriod"/>
            </a:pP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Swati A. Deshmukh, Karishma A. Matte And Rashmi A. </a:t>
            </a:r>
            <a:r>
              <a:rPr lang="en-IN" sz="2400" dirty="0" err="1">
                <a:latin typeface="Times New Roman" panose="02020603050405020304" pitchFamily="18" charset="0"/>
                <a:cs typeface="Times New Roman" panose="02020603050405020304" pitchFamily="18" charset="0"/>
              </a:rPr>
              <a:t>Pandhare</a:t>
            </a:r>
            <a:r>
              <a:rPr lang="en-IN" sz="2400" dirty="0">
                <a:latin typeface="Times New Roman" panose="02020603050405020304" pitchFamily="18" charset="0"/>
                <a:cs typeface="Times New Roman" panose="02020603050405020304" pitchFamily="18" charset="0"/>
              </a:rPr>
              <a:t>, “Wireless Fire Fighting Robot”, International Journal For Research In Emerging Science And Technology, Volume-2, Special Issue-1, March-2015.</a:t>
            </a:r>
          </a:p>
        </p:txBody>
      </p:sp>
      <p:sp>
        <p:nvSpPr>
          <p:cNvPr id="6" name="TextBox 5">
            <a:extLst>
              <a:ext uri="{FF2B5EF4-FFF2-40B4-BE49-F238E27FC236}">
                <a16:creationId xmlns:a16="http://schemas.microsoft.com/office/drawing/2014/main" id="{79AAC71D-016A-4EFB-8FA9-7E646B51C377}"/>
              </a:ext>
            </a:extLst>
          </p:cNvPr>
          <p:cNvSpPr txBox="1"/>
          <p:nvPr/>
        </p:nvSpPr>
        <p:spPr>
          <a:xfrm>
            <a:off x="302039" y="715104"/>
            <a:ext cx="532848" cy="369332"/>
          </a:xfrm>
          <a:prstGeom prst="rect">
            <a:avLst/>
          </a:prstGeom>
          <a:noFill/>
        </p:spPr>
        <p:txBody>
          <a:bodyPr wrap="square" rtlCol="0">
            <a:spAutoFit/>
          </a:bodyPr>
          <a:lstStyle/>
          <a:p>
            <a:r>
              <a:rPr lang="en-IN" dirty="0"/>
              <a:t>II.</a:t>
            </a:r>
          </a:p>
        </p:txBody>
      </p:sp>
    </p:spTree>
    <p:extLst>
      <p:ext uri="{BB962C8B-B14F-4D97-AF65-F5344CB8AC3E}">
        <p14:creationId xmlns:p14="http://schemas.microsoft.com/office/powerpoint/2010/main" val="291947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B3287-AE77-448E-9EE9-C8CE142E41D5}"/>
              </a:ext>
            </a:extLst>
          </p:cNvPr>
          <p:cNvSpPr>
            <a:spLocks noGrp="1"/>
          </p:cNvSpPr>
          <p:nvPr>
            <p:ph idx="1"/>
          </p:nvPr>
        </p:nvSpPr>
        <p:spPr>
          <a:xfrm>
            <a:off x="609600" y="3060701"/>
            <a:ext cx="11112500" cy="2790094"/>
          </a:xfrm>
        </p:spPr>
        <p:txBody>
          <a:bodyPr>
            <a:noAutofit/>
          </a:bodyPr>
          <a:lstStyle/>
          <a:p>
            <a:pPr marL="342900" indent="-3429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This paper covers the design and construction of a robot that is able to extinguish fire. this robot fully autonomous and implements the following concepts: environmental sensing and awareness, proportional motor control. </a:t>
            </a:r>
          </a:p>
          <a:p>
            <a:pPr marL="342900" indent="-3429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This robot processes information from its various sensors and key hardware elements via  microcontroller. </a:t>
            </a:r>
          </a:p>
          <a:p>
            <a:pPr marL="342900" indent="-3429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It uses Ultraviolet, Infrared and visible light to detect various components of its environment. </a:t>
            </a:r>
          </a:p>
        </p:txBody>
      </p:sp>
      <p:pic>
        <p:nvPicPr>
          <p:cNvPr id="5" name="Picture 4">
            <a:extLst>
              <a:ext uri="{FF2B5EF4-FFF2-40B4-BE49-F238E27FC236}">
                <a16:creationId xmlns:a16="http://schemas.microsoft.com/office/drawing/2014/main" id="{183EFB92-4503-4146-8FFF-1FF6516B1554}"/>
              </a:ext>
            </a:extLst>
          </p:cNvPr>
          <p:cNvPicPr>
            <a:picLocks noChangeAspect="1"/>
          </p:cNvPicPr>
          <p:nvPr/>
        </p:nvPicPr>
        <p:blipFill>
          <a:blip r:embed="rId2"/>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3F83E70-3719-4F18-A783-DDD568593711}"/>
              </a:ext>
            </a:extLst>
          </p:cNvPr>
          <p:cNvSpPr txBox="1"/>
          <p:nvPr/>
        </p:nvSpPr>
        <p:spPr>
          <a:xfrm>
            <a:off x="1231900" y="431396"/>
            <a:ext cx="8712200" cy="2308324"/>
          </a:xfrm>
          <a:prstGeom prst="rect">
            <a:avLst/>
          </a:prstGeom>
          <a:noFill/>
        </p:spPr>
        <p:txBody>
          <a:bodyPr wrap="square" rtlCol="0">
            <a:spAutoFit/>
          </a:bodyPr>
          <a:lstStyle/>
          <a:p>
            <a:pPr algn="just"/>
            <a:endParaRPr lang="en-IN" dirty="0">
              <a:latin typeface="Times New Roman" panose="02020603050405020304" pitchFamily="18" charset="0"/>
              <a:cs typeface="Times New Roman" panose="02020603050405020304" pitchFamily="18" charset="0"/>
            </a:endParaRPr>
          </a:p>
          <a:p>
            <a:pPr algn="just">
              <a:lnSpc>
                <a:spcPct val="150000"/>
              </a:lnSpc>
            </a:pPr>
            <a:r>
              <a:rPr lang="en-IN" sz="2400" dirty="0">
                <a:latin typeface="Times New Roman" panose="02020603050405020304" pitchFamily="18" charset="0"/>
                <a:cs typeface="Times New Roman" panose="02020603050405020304" pitchFamily="18" charset="0"/>
              </a:rPr>
              <a:t>Manish </a:t>
            </a:r>
            <a:r>
              <a:rPr lang="en-IN" sz="2400" dirty="0" err="1">
                <a:latin typeface="Times New Roman" panose="02020603050405020304" pitchFamily="18" charset="0"/>
                <a:cs typeface="Times New Roman" panose="02020603050405020304" pitchFamily="18" charset="0"/>
              </a:rPr>
              <a:t>Kumbhare</a:t>
            </a:r>
            <a:r>
              <a:rPr lang="en-IN" sz="2400" dirty="0">
                <a:latin typeface="Times New Roman" panose="02020603050405020304" pitchFamily="18" charset="0"/>
                <a:cs typeface="Times New Roman" panose="02020603050405020304" pitchFamily="18" charset="0"/>
              </a:rPr>
              <a:t>, S </a:t>
            </a:r>
            <a:r>
              <a:rPr lang="en-IN" sz="2400" dirty="0" err="1">
                <a:latin typeface="Times New Roman" panose="02020603050405020304" pitchFamily="18" charset="0"/>
                <a:cs typeface="Times New Roman" panose="02020603050405020304" pitchFamily="18" charset="0"/>
              </a:rPr>
              <a:t>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Kumbhalkar</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Ratnesh</a:t>
            </a:r>
            <a:r>
              <a:rPr lang="en-IN" sz="2400" dirty="0">
                <a:latin typeface="Times New Roman" panose="02020603050405020304" pitchFamily="18" charset="0"/>
                <a:cs typeface="Times New Roman" panose="02020603050405020304" pitchFamily="18" charset="0"/>
              </a:rPr>
              <a:t> Malik. “FIRE FIGHTING ROBOT: AN APPROACH”,Vol.2,Issue.II/March 12, pp.1-4, Indian Streams Research Journal (2014).</a:t>
            </a:r>
          </a:p>
          <a:p>
            <a:endParaRPr lang="en-IN" dirty="0"/>
          </a:p>
        </p:txBody>
      </p:sp>
      <p:sp>
        <p:nvSpPr>
          <p:cNvPr id="7" name="TextBox 6">
            <a:extLst>
              <a:ext uri="{FF2B5EF4-FFF2-40B4-BE49-F238E27FC236}">
                <a16:creationId xmlns:a16="http://schemas.microsoft.com/office/drawing/2014/main" id="{BB6DE44E-4D90-449C-A461-AF16BC331961}"/>
              </a:ext>
            </a:extLst>
          </p:cNvPr>
          <p:cNvSpPr txBox="1"/>
          <p:nvPr/>
        </p:nvSpPr>
        <p:spPr>
          <a:xfrm>
            <a:off x="468967" y="868706"/>
            <a:ext cx="601250" cy="369332"/>
          </a:xfrm>
          <a:prstGeom prst="rect">
            <a:avLst/>
          </a:prstGeom>
          <a:noFill/>
        </p:spPr>
        <p:txBody>
          <a:bodyPr wrap="square" rtlCol="0">
            <a:spAutoFit/>
          </a:bodyPr>
          <a:lstStyle/>
          <a:p>
            <a:r>
              <a:rPr lang="en-IN" dirty="0"/>
              <a:t>III.</a:t>
            </a:r>
          </a:p>
        </p:txBody>
      </p:sp>
    </p:spTree>
    <p:extLst>
      <p:ext uri="{BB962C8B-B14F-4D97-AF65-F5344CB8AC3E}">
        <p14:creationId xmlns:p14="http://schemas.microsoft.com/office/powerpoint/2010/main" val="281773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B3287-AE77-448E-9EE9-C8CE142E41D5}"/>
              </a:ext>
            </a:extLst>
          </p:cNvPr>
          <p:cNvSpPr>
            <a:spLocks noGrp="1"/>
          </p:cNvSpPr>
          <p:nvPr>
            <p:ph idx="1"/>
          </p:nvPr>
        </p:nvSpPr>
        <p:spPr>
          <a:xfrm>
            <a:off x="774148" y="1866900"/>
            <a:ext cx="10693952" cy="4703230"/>
          </a:xfrm>
        </p:spPr>
        <p:txBody>
          <a:bodyPr>
            <a:normAutofit/>
          </a:bodyPr>
          <a:lstStyle/>
          <a:p>
            <a:pPr algn="just">
              <a:lnSpc>
                <a:spcPct val="150000"/>
              </a:lnSpc>
            </a:pPr>
            <a:endParaRPr lang="en-IN" dirty="0">
              <a:solidFill>
                <a:schemeClr val="tx1"/>
              </a:solidFill>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IT comprises of making the robot follow a black strip. This was done using a comparator circuit using the LDR whose reference voltage was fixed using the potentiometer. </a:t>
            </a:r>
          </a:p>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In our case, the light reflected from the white surface is more than that from the black surface. </a:t>
            </a:r>
          </a:p>
          <a:p>
            <a:pPr marL="457200" indent="-457200" algn="just">
              <a:lnSpc>
                <a:spcPct val="15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If the black surface come under one of the two LDR’s the motor corresponding to that LDR stops, the other making it move away from the black line</a:t>
            </a:r>
          </a:p>
        </p:txBody>
      </p:sp>
      <p:sp>
        <p:nvSpPr>
          <p:cNvPr id="4" name="Rectangle 3">
            <a:extLst>
              <a:ext uri="{FF2B5EF4-FFF2-40B4-BE49-F238E27FC236}">
                <a16:creationId xmlns:a16="http://schemas.microsoft.com/office/drawing/2014/main" id="{F9B4D87D-6A96-42D6-9BEE-A0BB0613A4E4}"/>
              </a:ext>
            </a:extLst>
          </p:cNvPr>
          <p:cNvSpPr/>
          <p:nvPr/>
        </p:nvSpPr>
        <p:spPr>
          <a:xfrm>
            <a:off x="1048440" y="408002"/>
            <a:ext cx="9407283" cy="2792111"/>
          </a:xfrm>
          <a:prstGeom prst="rect">
            <a:avLst/>
          </a:prstGeom>
        </p:spPr>
        <p:txBody>
          <a:bodyPr wrap="square">
            <a:spAutoFit/>
          </a:bodyPr>
          <a:lstStyle/>
          <a:p>
            <a:pPr>
              <a:lnSpc>
                <a:spcPct val="150000"/>
              </a:lnSpc>
            </a:pPr>
            <a:r>
              <a:rPr lang="en-IN" sz="2400" dirty="0">
                <a:latin typeface="Times New Roman" panose="02020603050405020304" pitchFamily="18" charset="0"/>
                <a:cs typeface="Times New Roman" panose="02020603050405020304" pitchFamily="18" charset="0"/>
              </a:rPr>
              <a:t>Sahil </a:t>
            </a:r>
            <a:r>
              <a:rPr lang="en-IN" sz="2400" dirty="0" err="1">
                <a:latin typeface="Times New Roman" panose="02020603050405020304" pitchFamily="18" charset="0"/>
                <a:cs typeface="Times New Roman" panose="02020603050405020304" pitchFamily="18" charset="0"/>
              </a:rPr>
              <a:t>S.Shah</a:t>
            </a:r>
            <a:r>
              <a:rPr lang="en-IN" sz="2400" dirty="0">
                <a:latin typeface="Times New Roman" panose="02020603050405020304" pitchFamily="18" charset="0"/>
                <a:cs typeface="Times New Roman" panose="02020603050405020304" pitchFamily="18" charset="0"/>
              </a:rPr>
              <a:t>, Vaibhav </a:t>
            </a:r>
            <a:r>
              <a:rPr lang="en-IN" sz="2400" dirty="0" err="1">
                <a:latin typeface="Times New Roman" panose="02020603050405020304" pitchFamily="18" charset="0"/>
                <a:cs typeface="Times New Roman" panose="02020603050405020304" pitchFamily="18" charset="0"/>
              </a:rPr>
              <a:t>K.Shah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Prithvish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Mamtora</a:t>
            </a:r>
            <a:r>
              <a:rPr lang="en-IN" sz="2400" dirty="0">
                <a:latin typeface="Times New Roman" panose="02020603050405020304" pitchFamily="18" charset="0"/>
                <a:cs typeface="Times New Roman" panose="02020603050405020304" pitchFamily="18" charset="0"/>
              </a:rPr>
              <a:t> And Mohit </a:t>
            </a:r>
            <a:r>
              <a:rPr lang="en-IN" sz="2400" dirty="0" err="1">
                <a:latin typeface="Times New Roman" panose="02020603050405020304" pitchFamily="18" charset="0"/>
                <a:cs typeface="Times New Roman" panose="02020603050405020304" pitchFamily="18" charset="0"/>
              </a:rPr>
              <a:t>Hapani</a:t>
            </a:r>
            <a:r>
              <a:rPr lang="en-IN" sz="2400" dirty="0">
                <a:latin typeface="Times New Roman" panose="02020603050405020304" pitchFamily="18" charset="0"/>
                <a:cs typeface="Times New Roman" panose="02020603050405020304" pitchFamily="18" charset="0"/>
              </a:rPr>
              <a:t>, “Fire Fighting Robot”, International Journal Of Emerging Trends &amp; Technology In Computer Science (IJETTCS), Volume 2, Issue 4, July – August 2013.</a:t>
            </a:r>
          </a:p>
          <a:p>
            <a:pPr>
              <a:lnSpc>
                <a:spcPct val="150000"/>
              </a:lnSpc>
            </a:pPr>
            <a:endParaRPr lang="en-IN" sz="2400" dirty="0"/>
          </a:p>
        </p:txBody>
      </p:sp>
      <p:pic>
        <p:nvPicPr>
          <p:cNvPr id="5" name="Picture 4">
            <a:extLst>
              <a:ext uri="{FF2B5EF4-FFF2-40B4-BE49-F238E27FC236}">
                <a16:creationId xmlns:a16="http://schemas.microsoft.com/office/drawing/2014/main" id="{183EFB92-4503-4146-8FFF-1FF6516B1554}"/>
              </a:ext>
            </a:extLst>
          </p:cNvPr>
          <p:cNvPicPr>
            <a:picLocks noChangeAspect="1"/>
          </p:cNvPicPr>
          <p:nvPr/>
        </p:nvPicPr>
        <p:blipFill>
          <a:blip r:embed="rId2"/>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10B0CD1-7A2B-410E-A2AA-544D20B32965}"/>
              </a:ext>
            </a:extLst>
          </p:cNvPr>
          <p:cNvSpPr txBox="1"/>
          <p:nvPr/>
        </p:nvSpPr>
        <p:spPr>
          <a:xfrm>
            <a:off x="241300" y="545018"/>
            <a:ext cx="532848" cy="369332"/>
          </a:xfrm>
          <a:prstGeom prst="rect">
            <a:avLst/>
          </a:prstGeom>
          <a:noFill/>
        </p:spPr>
        <p:txBody>
          <a:bodyPr wrap="square" rtlCol="0">
            <a:spAutoFit/>
          </a:bodyPr>
          <a:lstStyle/>
          <a:p>
            <a:r>
              <a:rPr lang="en-IN" dirty="0"/>
              <a:t>IV.</a:t>
            </a:r>
          </a:p>
        </p:txBody>
      </p:sp>
    </p:spTree>
    <p:extLst>
      <p:ext uri="{BB962C8B-B14F-4D97-AF65-F5344CB8AC3E}">
        <p14:creationId xmlns:p14="http://schemas.microsoft.com/office/powerpoint/2010/main" val="246106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2E42D3-25E9-4CA0-AB71-B1533D160175}"/>
              </a:ext>
            </a:extLst>
          </p:cNvPr>
          <p:cNvSpPr/>
          <p:nvPr/>
        </p:nvSpPr>
        <p:spPr>
          <a:xfrm>
            <a:off x="4267201" y="1151123"/>
            <a:ext cx="2148114" cy="9674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Getting input from sensors</a:t>
            </a:r>
          </a:p>
        </p:txBody>
      </p:sp>
      <p:sp>
        <p:nvSpPr>
          <p:cNvPr id="5" name="Diamond 4">
            <a:extLst>
              <a:ext uri="{FF2B5EF4-FFF2-40B4-BE49-F238E27FC236}">
                <a16:creationId xmlns:a16="http://schemas.microsoft.com/office/drawing/2014/main" id="{E073513D-B78F-41F2-978C-044A8FB3A832}"/>
              </a:ext>
            </a:extLst>
          </p:cNvPr>
          <p:cNvSpPr/>
          <p:nvPr/>
        </p:nvSpPr>
        <p:spPr>
          <a:xfrm>
            <a:off x="4056427" y="3157129"/>
            <a:ext cx="2489516" cy="1798271"/>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If middle sensor detects</a:t>
            </a:r>
          </a:p>
        </p:txBody>
      </p:sp>
      <p:sp>
        <p:nvSpPr>
          <p:cNvPr id="6" name="Rectangle 5">
            <a:extLst>
              <a:ext uri="{FF2B5EF4-FFF2-40B4-BE49-F238E27FC236}">
                <a16:creationId xmlns:a16="http://schemas.microsoft.com/office/drawing/2014/main" id="{140BC119-6ED8-40EA-919C-F06D15561B35}"/>
              </a:ext>
            </a:extLst>
          </p:cNvPr>
          <p:cNvSpPr/>
          <p:nvPr/>
        </p:nvSpPr>
        <p:spPr>
          <a:xfrm>
            <a:off x="598241" y="5522841"/>
            <a:ext cx="2358887" cy="96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Right Motor Runs</a:t>
            </a:r>
          </a:p>
        </p:txBody>
      </p:sp>
      <p:sp>
        <p:nvSpPr>
          <p:cNvPr id="10" name="Rectangle: Rounded Corners 9">
            <a:extLst>
              <a:ext uri="{FF2B5EF4-FFF2-40B4-BE49-F238E27FC236}">
                <a16:creationId xmlns:a16="http://schemas.microsoft.com/office/drawing/2014/main" id="{7AD120A4-EA3E-413A-A77F-D141529187B3}"/>
              </a:ext>
            </a:extLst>
          </p:cNvPr>
          <p:cNvSpPr/>
          <p:nvPr/>
        </p:nvSpPr>
        <p:spPr>
          <a:xfrm>
            <a:off x="4267200" y="186399"/>
            <a:ext cx="2148114" cy="621667"/>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sp>
        <p:nvSpPr>
          <p:cNvPr id="11" name="Diamond 10">
            <a:extLst>
              <a:ext uri="{FF2B5EF4-FFF2-40B4-BE49-F238E27FC236}">
                <a16:creationId xmlns:a16="http://schemas.microsoft.com/office/drawing/2014/main" id="{DC1D4542-30DC-4148-9A15-F294068046FE}"/>
              </a:ext>
            </a:extLst>
          </p:cNvPr>
          <p:cNvSpPr/>
          <p:nvPr/>
        </p:nvSpPr>
        <p:spPr>
          <a:xfrm>
            <a:off x="467612" y="3129716"/>
            <a:ext cx="2489516" cy="1853098"/>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If Left sensor detects</a:t>
            </a:r>
          </a:p>
        </p:txBody>
      </p:sp>
      <p:sp>
        <p:nvSpPr>
          <p:cNvPr id="12" name="Diamond 11">
            <a:extLst>
              <a:ext uri="{FF2B5EF4-FFF2-40B4-BE49-F238E27FC236}">
                <a16:creationId xmlns:a16="http://schemas.microsoft.com/office/drawing/2014/main" id="{3728B396-7AC6-4B35-9152-E1149A71F956}"/>
              </a:ext>
            </a:extLst>
          </p:cNvPr>
          <p:cNvSpPr/>
          <p:nvPr/>
        </p:nvSpPr>
        <p:spPr>
          <a:xfrm>
            <a:off x="8286394" y="3102303"/>
            <a:ext cx="2489516" cy="1853097"/>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If Right sensor detects</a:t>
            </a:r>
          </a:p>
        </p:txBody>
      </p:sp>
      <p:sp>
        <p:nvSpPr>
          <p:cNvPr id="13" name="Rectangle 12">
            <a:extLst>
              <a:ext uri="{FF2B5EF4-FFF2-40B4-BE49-F238E27FC236}">
                <a16:creationId xmlns:a16="http://schemas.microsoft.com/office/drawing/2014/main" id="{E9B1DACC-A810-47D5-A2A0-3EF32FC32C12}"/>
              </a:ext>
            </a:extLst>
          </p:cNvPr>
          <p:cNvSpPr/>
          <p:nvPr/>
        </p:nvSpPr>
        <p:spPr>
          <a:xfrm>
            <a:off x="4056427" y="5522840"/>
            <a:ext cx="2358887" cy="96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Both Motor Runs</a:t>
            </a:r>
          </a:p>
        </p:txBody>
      </p:sp>
      <p:sp>
        <p:nvSpPr>
          <p:cNvPr id="14" name="Rectangle 13">
            <a:extLst>
              <a:ext uri="{FF2B5EF4-FFF2-40B4-BE49-F238E27FC236}">
                <a16:creationId xmlns:a16="http://schemas.microsoft.com/office/drawing/2014/main" id="{13822BD5-EA98-452E-B656-5E3AF296DE86}"/>
              </a:ext>
            </a:extLst>
          </p:cNvPr>
          <p:cNvSpPr/>
          <p:nvPr/>
        </p:nvSpPr>
        <p:spPr>
          <a:xfrm>
            <a:off x="8286394" y="5522839"/>
            <a:ext cx="2358887" cy="967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Left Motor Runs</a:t>
            </a:r>
          </a:p>
        </p:txBody>
      </p:sp>
      <p:sp>
        <p:nvSpPr>
          <p:cNvPr id="15" name="Arrow: Down 14">
            <a:extLst>
              <a:ext uri="{FF2B5EF4-FFF2-40B4-BE49-F238E27FC236}">
                <a16:creationId xmlns:a16="http://schemas.microsoft.com/office/drawing/2014/main" id="{EF063800-2975-4A74-832D-45E9D1A4ADF9}"/>
              </a:ext>
            </a:extLst>
          </p:cNvPr>
          <p:cNvSpPr/>
          <p:nvPr/>
        </p:nvSpPr>
        <p:spPr>
          <a:xfrm>
            <a:off x="5210631" y="822580"/>
            <a:ext cx="188685" cy="3430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6" name="Arrow: Down 15">
            <a:extLst>
              <a:ext uri="{FF2B5EF4-FFF2-40B4-BE49-F238E27FC236}">
                <a16:creationId xmlns:a16="http://schemas.microsoft.com/office/drawing/2014/main" id="{35F61DC6-2E68-4576-AB0A-B1399A6AAC5F}"/>
              </a:ext>
            </a:extLst>
          </p:cNvPr>
          <p:cNvSpPr/>
          <p:nvPr/>
        </p:nvSpPr>
        <p:spPr>
          <a:xfrm>
            <a:off x="5177815" y="2098380"/>
            <a:ext cx="239485" cy="3833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7" name="Arrow: Down 16">
            <a:extLst>
              <a:ext uri="{FF2B5EF4-FFF2-40B4-BE49-F238E27FC236}">
                <a16:creationId xmlns:a16="http://schemas.microsoft.com/office/drawing/2014/main" id="{24760CF8-D4BB-4CD7-892D-EA57A12CC0C0}"/>
              </a:ext>
            </a:extLst>
          </p:cNvPr>
          <p:cNvSpPr/>
          <p:nvPr/>
        </p:nvSpPr>
        <p:spPr>
          <a:xfrm>
            <a:off x="1596570" y="2617102"/>
            <a:ext cx="261258" cy="5524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56B3F1F5-1F21-4744-BE86-39F0A76B298D}"/>
              </a:ext>
            </a:extLst>
          </p:cNvPr>
          <p:cNvSpPr/>
          <p:nvPr/>
        </p:nvSpPr>
        <p:spPr>
          <a:xfrm>
            <a:off x="1654629" y="2461590"/>
            <a:ext cx="8026399" cy="1243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85261CAC-CA5A-4507-8E88-EEA342CE1920}"/>
              </a:ext>
            </a:extLst>
          </p:cNvPr>
          <p:cNvSpPr/>
          <p:nvPr/>
        </p:nvSpPr>
        <p:spPr>
          <a:xfrm>
            <a:off x="9419771" y="2600449"/>
            <a:ext cx="261258" cy="54002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3" name="Arrow: Down 22">
            <a:extLst>
              <a:ext uri="{FF2B5EF4-FFF2-40B4-BE49-F238E27FC236}">
                <a16:creationId xmlns:a16="http://schemas.microsoft.com/office/drawing/2014/main" id="{B0E168BE-FB3B-4D8E-80A4-CBCCC54808FA}"/>
              </a:ext>
            </a:extLst>
          </p:cNvPr>
          <p:cNvSpPr/>
          <p:nvPr/>
        </p:nvSpPr>
        <p:spPr>
          <a:xfrm>
            <a:off x="5181600" y="2617102"/>
            <a:ext cx="261258" cy="54002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4" name="Arrow: Down 23">
            <a:extLst>
              <a:ext uri="{FF2B5EF4-FFF2-40B4-BE49-F238E27FC236}">
                <a16:creationId xmlns:a16="http://schemas.microsoft.com/office/drawing/2014/main" id="{1FD878F7-E0D5-448F-B3D8-0B6494F9834C}"/>
              </a:ext>
            </a:extLst>
          </p:cNvPr>
          <p:cNvSpPr/>
          <p:nvPr/>
        </p:nvSpPr>
        <p:spPr>
          <a:xfrm>
            <a:off x="1596570" y="2629532"/>
            <a:ext cx="261258" cy="54002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5" name="Arrow: Down 24">
            <a:extLst>
              <a:ext uri="{FF2B5EF4-FFF2-40B4-BE49-F238E27FC236}">
                <a16:creationId xmlns:a16="http://schemas.microsoft.com/office/drawing/2014/main" id="{6EC6BA1D-E73A-4215-B75A-C511BD4141C2}"/>
              </a:ext>
            </a:extLst>
          </p:cNvPr>
          <p:cNvSpPr/>
          <p:nvPr/>
        </p:nvSpPr>
        <p:spPr>
          <a:xfrm>
            <a:off x="5156042" y="4947892"/>
            <a:ext cx="261258" cy="57494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6" name="Arrow: Down 25">
            <a:extLst>
              <a:ext uri="{FF2B5EF4-FFF2-40B4-BE49-F238E27FC236}">
                <a16:creationId xmlns:a16="http://schemas.microsoft.com/office/drawing/2014/main" id="{5CC213B4-9B02-4B4A-9CA3-6B3EC3C2C466}"/>
              </a:ext>
            </a:extLst>
          </p:cNvPr>
          <p:cNvSpPr/>
          <p:nvPr/>
        </p:nvSpPr>
        <p:spPr>
          <a:xfrm>
            <a:off x="1568490" y="4955401"/>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7" name="Arrow: Down 26">
            <a:extLst>
              <a:ext uri="{FF2B5EF4-FFF2-40B4-BE49-F238E27FC236}">
                <a16:creationId xmlns:a16="http://schemas.microsoft.com/office/drawing/2014/main" id="{7869E828-A01A-4F98-8F0E-9BCBAD7D85F5}"/>
              </a:ext>
            </a:extLst>
          </p:cNvPr>
          <p:cNvSpPr/>
          <p:nvPr/>
        </p:nvSpPr>
        <p:spPr>
          <a:xfrm>
            <a:off x="9389478" y="4885304"/>
            <a:ext cx="291549" cy="63753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ACF0D137-E049-4FB8-8FE2-F58CED8B2822}"/>
              </a:ext>
            </a:extLst>
          </p:cNvPr>
          <p:cNvSpPr/>
          <p:nvPr/>
        </p:nvSpPr>
        <p:spPr>
          <a:xfrm>
            <a:off x="1633805" y="6490248"/>
            <a:ext cx="130627" cy="3677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079BE76-F655-4BA8-A08A-E9ABA45F62B3}"/>
              </a:ext>
            </a:extLst>
          </p:cNvPr>
          <p:cNvSpPr/>
          <p:nvPr/>
        </p:nvSpPr>
        <p:spPr>
          <a:xfrm>
            <a:off x="5182550" y="6482991"/>
            <a:ext cx="130627" cy="3677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64F1B9CA-5106-4086-884F-EE256DC2B0A8}"/>
              </a:ext>
            </a:extLst>
          </p:cNvPr>
          <p:cNvSpPr/>
          <p:nvPr/>
        </p:nvSpPr>
        <p:spPr>
          <a:xfrm>
            <a:off x="9465838" y="6516829"/>
            <a:ext cx="130627" cy="36775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F82B81F0-15C7-4EA5-B730-03770BA9F251}"/>
              </a:ext>
            </a:extLst>
          </p:cNvPr>
          <p:cNvSpPr txBox="1"/>
          <p:nvPr/>
        </p:nvSpPr>
        <p:spPr>
          <a:xfrm>
            <a:off x="467612" y="186399"/>
            <a:ext cx="2014331" cy="369332"/>
          </a:xfrm>
          <a:prstGeom prst="rect">
            <a:avLst/>
          </a:prstGeom>
          <a:noFill/>
        </p:spPr>
        <p:txBody>
          <a:bodyPr wrap="square" rtlCol="0">
            <a:spAutoFit/>
          </a:bodyPr>
          <a:lstStyle/>
          <a:p>
            <a:r>
              <a:rPr lang="en-IN" b="1" dirty="0"/>
              <a:t>FLOW CHART:</a:t>
            </a:r>
          </a:p>
        </p:txBody>
      </p:sp>
      <p:pic>
        <p:nvPicPr>
          <p:cNvPr id="32" name="Picture 31">
            <a:extLst>
              <a:ext uri="{FF2B5EF4-FFF2-40B4-BE49-F238E27FC236}">
                <a16:creationId xmlns:a16="http://schemas.microsoft.com/office/drawing/2014/main" id="{A72DEFF3-7A1B-4172-A82D-2B9FD3EF2661}"/>
              </a:ext>
            </a:extLst>
          </p:cNvPr>
          <p:cNvPicPr>
            <a:picLocks noChangeAspect="1"/>
          </p:cNvPicPr>
          <p:nvPr/>
        </p:nvPicPr>
        <p:blipFill>
          <a:blip r:embed="rId2"/>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Arrow: Down 32">
            <a:extLst>
              <a:ext uri="{FF2B5EF4-FFF2-40B4-BE49-F238E27FC236}">
                <a16:creationId xmlns:a16="http://schemas.microsoft.com/office/drawing/2014/main" id="{1DE42972-8565-4F4A-9E69-BE2EEA2DDDB7}"/>
              </a:ext>
            </a:extLst>
          </p:cNvPr>
          <p:cNvSpPr/>
          <p:nvPr/>
        </p:nvSpPr>
        <p:spPr>
          <a:xfrm rot="16200000">
            <a:off x="4414619" y="1564960"/>
            <a:ext cx="248506" cy="141798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34" name="Oval 33">
            <a:extLst>
              <a:ext uri="{FF2B5EF4-FFF2-40B4-BE49-F238E27FC236}">
                <a16:creationId xmlns:a16="http://schemas.microsoft.com/office/drawing/2014/main" id="{08CEE6C0-0A7C-4B70-9DA5-B8C74F5B3DA3}"/>
              </a:ext>
            </a:extLst>
          </p:cNvPr>
          <p:cNvSpPr/>
          <p:nvPr/>
        </p:nvSpPr>
        <p:spPr>
          <a:xfrm>
            <a:off x="3503704" y="2026042"/>
            <a:ext cx="326175" cy="403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a:t>
            </a:r>
            <a:endParaRPr lang="en-IN" dirty="0"/>
          </a:p>
        </p:txBody>
      </p:sp>
    </p:spTree>
    <p:extLst>
      <p:ext uri="{BB962C8B-B14F-4D97-AF65-F5344CB8AC3E}">
        <p14:creationId xmlns:p14="http://schemas.microsoft.com/office/powerpoint/2010/main" val="135398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FFAD1B4-4709-4955-8516-EC4CC692A3AA}"/>
              </a:ext>
            </a:extLst>
          </p:cNvPr>
          <p:cNvSpPr/>
          <p:nvPr/>
        </p:nvSpPr>
        <p:spPr>
          <a:xfrm>
            <a:off x="4333463" y="5974162"/>
            <a:ext cx="2046514" cy="725714"/>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sp>
        <p:nvSpPr>
          <p:cNvPr id="3" name="Diamond 2">
            <a:extLst>
              <a:ext uri="{FF2B5EF4-FFF2-40B4-BE49-F238E27FC236}">
                <a16:creationId xmlns:a16="http://schemas.microsoft.com/office/drawing/2014/main" id="{459117FC-5A3A-4F5C-A1D2-40E9BA82E468}"/>
              </a:ext>
            </a:extLst>
          </p:cNvPr>
          <p:cNvSpPr/>
          <p:nvPr/>
        </p:nvSpPr>
        <p:spPr>
          <a:xfrm>
            <a:off x="4205514" y="3545115"/>
            <a:ext cx="2315030" cy="195217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Input sensing</a:t>
            </a:r>
          </a:p>
        </p:txBody>
      </p:sp>
      <p:sp>
        <p:nvSpPr>
          <p:cNvPr id="5" name="Rectangle 4">
            <a:extLst>
              <a:ext uri="{FF2B5EF4-FFF2-40B4-BE49-F238E27FC236}">
                <a16:creationId xmlns:a16="http://schemas.microsoft.com/office/drawing/2014/main" id="{C6CBCBF9-48B2-4AA5-AD3B-3FC19B379DBC}"/>
              </a:ext>
            </a:extLst>
          </p:cNvPr>
          <p:cNvSpPr/>
          <p:nvPr/>
        </p:nvSpPr>
        <p:spPr>
          <a:xfrm>
            <a:off x="4288972" y="1103085"/>
            <a:ext cx="2148114" cy="9434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Rotate Servo Motor clock wise &amp; Anti-Clock wise</a:t>
            </a:r>
          </a:p>
        </p:txBody>
      </p:sp>
      <p:sp>
        <p:nvSpPr>
          <p:cNvPr id="6" name="Arrow: Down 5">
            <a:extLst>
              <a:ext uri="{FF2B5EF4-FFF2-40B4-BE49-F238E27FC236}">
                <a16:creationId xmlns:a16="http://schemas.microsoft.com/office/drawing/2014/main" id="{E060EA6F-CE1B-4B69-85F9-1834792AF02C}"/>
              </a:ext>
            </a:extLst>
          </p:cNvPr>
          <p:cNvSpPr/>
          <p:nvPr/>
        </p:nvSpPr>
        <p:spPr>
          <a:xfrm>
            <a:off x="1617397" y="197359"/>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66C8D594-3EB9-4D18-A7C3-8396AD9E29F6}"/>
              </a:ext>
            </a:extLst>
          </p:cNvPr>
          <p:cNvSpPr/>
          <p:nvPr/>
        </p:nvSpPr>
        <p:spPr>
          <a:xfrm>
            <a:off x="5232400" y="158124"/>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8" name="Arrow: Down 7">
            <a:extLst>
              <a:ext uri="{FF2B5EF4-FFF2-40B4-BE49-F238E27FC236}">
                <a16:creationId xmlns:a16="http://schemas.microsoft.com/office/drawing/2014/main" id="{8E5ABB46-C85D-49B5-8056-27B8276D890F}"/>
              </a:ext>
            </a:extLst>
          </p:cNvPr>
          <p:cNvSpPr/>
          <p:nvPr/>
        </p:nvSpPr>
        <p:spPr>
          <a:xfrm>
            <a:off x="9944179" y="197359"/>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9" name="Arrow: Down 8">
            <a:extLst>
              <a:ext uri="{FF2B5EF4-FFF2-40B4-BE49-F238E27FC236}">
                <a16:creationId xmlns:a16="http://schemas.microsoft.com/office/drawing/2014/main" id="{FCC0D247-FD94-4F86-A68A-ED3D9F79B3E8}"/>
              </a:ext>
            </a:extLst>
          </p:cNvPr>
          <p:cNvSpPr/>
          <p:nvPr/>
        </p:nvSpPr>
        <p:spPr>
          <a:xfrm>
            <a:off x="5232400" y="796368"/>
            <a:ext cx="261258" cy="34231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0" name="Arrow: Down 9">
            <a:extLst>
              <a:ext uri="{FF2B5EF4-FFF2-40B4-BE49-F238E27FC236}">
                <a16:creationId xmlns:a16="http://schemas.microsoft.com/office/drawing/2014/main" id="{FF617C1B-09A9-4241-902D-C0FEF9536FA5}"/>
              </a:ext>
            </a:extLst>
          </p:cNvPr>
          <p:cNvSpPr/>
          <p:nvPr/>
        </p:nvSpPr>
        <p:spPr>
          <a:xfrm>
            <a:off x="5232400" y="2026103"/>
            <a:ext cx="261258" cy="37087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1" name="Arrow: Down 10">
            <a:extLst>
              <a:ext uri="{FF2B5EF4-FFF2-40B4-BE49-F238E27FC236}">
                <a16:creationId xmlns:a16="http://schemas.microsoft.com/office/drawing/2014/main" id="{282AA63C-6B13-4427-A80B-F1D4828036AA}"/>
              </a:ext>
            </a:extLst>
          </p:cNvPr>
          <p:cNvSpPr/>
          <p:nvPr/>
        </p:nvSpPr>
        <p:spPr>
          <a:xfrm>
            <a:off x="5226091" y="3044955"/>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F2D36AB-184D-4229-9295-AD7A3EB2B8C4}"/>
              </a:ext>
            </a:extLst>
          </p:cNvPr>
          <p:cNvSpPr/>
          <p:nvPr/>
        </p:nvSpPr>
        <p:spPr>
          <a:xfrm>
            <a:off x="1640115" y="725562"/>
            <a:ext cx="8542604"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AAD8B886-3072-4BE4-86D8-086004EA8560}"/>
              </a:ext>
            </a:extLst>
          </p:cNvPr>
          <p:cNvSpPr/>
          <p:nvPr/>
        </p:nvSpPr>
        <p:spPr>
          <a:xfrm>
            <a:off x="4288973" y="2380343"/>
            <a:ext cx="2148114" cy="7402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Spraying Water  from the pump</a:t>
            </a:r>
          </a:p>
        </p:txBody>
      </p:sp>
      <p:sp>
        <p:nvSpPr>
          <p:cNvPr id="14" name="Arrow: Down 13">
            <a:extLst>
              <a:ext uri="{FF2B5EF4-FFF2-40B4-BE49-F238E27FC236}">
                <a16:creationId xmlns:a16="http://schemas.microsoft.com/office/drawing/2014/main" id="{9FFB6DDE-EFB5-4932-B1DB-5B4AD58F4C20}"/>
              </a:ext>
            </a:extLst>
          </p:cNvPr>
          <p:cNvSpPr/>
          <p:nvPr/>
        </p:nvSpPr>
        <p:spPr>
          <a:xfrm>
            <a:off x="5226091" y="5450650"/>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9E5D8BBA-84A8-425A-90C6-771AFA923E96}"/>
              </a:ext>
            </a:extLst>
          </p:cNvPr>
          <p:cNvSpPr txBox="1"/>
          <p:nvPr/>
        </p:nvSpPr>
        <p:spPr>
          <a:xfrm>
            <a:off x="6562830" y="4215175"/>
            <a:ext cx="439447" cy="276999"/>
          </a:xfrm>
          <a:prstGeom prst="rect">
            <a:avLst/>
          </a:prstGeom>
          <a:solidFill>
            <a:schemeClr val="tx1"/>
          </a:solidFill>
        </p:spPr>
        <p:txBody>
          <a:bodyPr wrap="square" rtlCol="0">
            <a:spAutoFit/>
          </a:bodyPr>
          <a:lstStyle/>
          <a:p>
            <a:r>
              <a:rPr lang="en-IN" sz="1200" dirty="0">
                <a:solidFill>
                  <a:schemeClr val="bg1"/>
                </a:solidFill>
              </a:rPr>
              <a:t>yes</a:t>
            </a:r>
          </a:p>
        </p:txBody>
      </p:sp>
      <p:sp>
        <p:nvSpPr>
          <p:cNvPr id="18" name="Arrow: Down 17">
            <a:extLst>
              <a:ext uri="{FF2B5EF4-FFF2-40B4-BE49-F238E27FC236}">
                <a16:creationId xmlns:a16="http://schemas.microsoft.com/office/drawing/2014/main" id="{87DB55EC-F50B-4CBD-9336-9419CE36323C}"/>
              </a:ext>
            </a:extLst>
          </p:cNvPr>
          <p:cNvSpPr/>
          <p:nvPr/>
        </p:nvSpPr>
        <p:spPr>
          <a:xfrm rot="16200000">
            <a:off x="6673634" y="4237480"/>
            <a:ext cx="261258" cy="5674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9" name="TextBox 18">
            <a:extLst>
              <a:ext uri="{FF2B5EF4-FFF2-40B4-BE49-F238E27FC236}">
                <a16:creationId xmlns:a16="http://schemas.microsoft.com/office/drawing/2014/main" id="{52E7B8DA-7857-402B-A2A9-8A735BF15002}"/>
              </a:ext>
            </a:extLst>
          </p:cNvPr>
          <p:cNvSpPr txBox="1"/>
          <p:nvPr/>
        </p:nvSpPr>
        <p:spPr>
          <a:xfrm>
            <a:off x="5431583" y="5595258"/>
            <a:ext cx="439447" cy="276999"/>
          </a:xfrm>
          <a:prstGeom prst="rect">
            <a:avLst/>
          </a:prstGeom>
          <a:solidFill>
            <a:schemeClr val="tx1"/>
          </a:solidFill>
        </p:spPr>
        <p:txBody>
          <a:bodyPr wrap="square" rtlCol="0">
            <a:spAutoFit/>
          </a:bodyPr>
          <a:lstStyle/>
          <a:p>
            <a:r>
              <a:rPr lang="en-IN" sz="1200" dirty="0">
                <a:solidFill>
                  <a:schemeClr val="bg1"/>
                </a:solidFill>
              </a:rPr>
              <a:t>NO</a:t>
            </a:r>
          </a:p>
        </p:txBody>
      </p:sp>
      <p:pic>
        <p:nvPicPr>
          <p:cNvPr id="20" name="Picture 19">
            <a:extLst>
              <a:ext uri="{FF2B5EF4-FFF2-40B4-BE49-F238E27FC236}">
                <a16:creationId xmlns:a16="http://schemas.microsoft.com/office/drawing/2014/main" id="{672FB171-5DBD-4F67-88F8-E2EBBFF3DAB0}"/>
              </a:ext>
            </a:extLst>
          </p:cNvPr>
          <p:cNvPicPr>
            <a:picLocks noChangeAspect="1"/>
          </p:cNvPicPr>
          <p:nvPr/>
        </p:nvPicPr>
        <p:blipFill>
          <a:blip r:embed="rId2"/>
          <a:stretch>
            <a:fillRect/>
          </a:stretch>
        </p:blipFill>
        <p:spPr>
          <a:xfrm>
            <a:off x="10455723" y="405996"/>
            <a:ext cx="687837" cy="647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val 3">
            <a:extLst>
              <a:ext uri="{FF2B5EF4-FFF2-40B4-BE49-F238E27FC236}">
                <a16:creationId xmlns:a16="http://schemas.microsoft.com/office/drawing/2014/main" id="{333ABA4D-7392-45C6-89C3-9632153D19C1}"/>
              </a:ext>
            </a:extLst>
          </p:cNvPr>
          <p:cNvSpPr/>
          <p:nvPr/>
        </p:nvSpPr>
        <p:spPr>
          <a:xfrm>
            <a:off x="7087981" y="4274162"/>
            <a:ext cx="326175" cy="40385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a:t>
            </a:r>
            <a:endParaRPr lang="en-IN" dirty="0"/>
          </a:p>
        </p:txBody>
      </p:sp>
    </p:spTree>
    <p:extLst>
      <p:ext uri="{BB962C8B-B14F-4D97-AF65-F5344CB8AC3E}">
        <p14:creationId xmlns:p14="http://schemas.microsoft.com/office/powerpoint/2010/main" val="198343557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1272</TotalTime>
  <Words>1119</Words>
  <Application>Microsoft Office PowerPoint</Application>
  <PresentationFormat>Widescreen</PresentationFormat>
  <Paragraphs>136</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Century Gothic</vt:lpstr>
      <vt:lpstr>Times New Roman</vt:lpstr>
      <vt:lpstr>Wingdings</vt:lpstr>
      <vt:lpstr>Wingdings 3</vt:lpstr>
      <vt:lpstr>Slice</vt:lpstr>
      <vt:lpstr>FIRE BREATHING ROBOT </vt:lpstr>
      <vt:lpstr>Project Objective:</vt:lpstr>
      <vt:lpstr>Block Diagram:</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 COUPLED            CLASS A  POWER AMPLIFIER</dc:title>
  <dc:creator>Dileep Kumar</dc:creator>
  <cp:lastModifiedBy>MUKESH BADIGINENI</cp:lastModifiedBy>
  <cp:revision>113</cp:revision>
  <dcterms:created xsi:type="dcterms:W3CDTF">2016-10-22T15:23:11Z</dcterms:created>
  <dcterms:modified xsi:type="dcterms:W3CDTF">2018-11-01T12:42:21Z</dcterms:modified>
  <cp:contentStatus/>
</cp:coreProperties>
</file>